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3" r:id="rId5"/>
    <p:sldId id="262" r:id="rId6"/>
    <p:sldId id="258" r:id="rId7"/>
    <p:sldId id="266" r:id="rId8"/>
    <p:sldId id="267" r:id="rId9"/>
    <p:sldId id="257" r:id="rId10"/>
    <p:sldId id="259" r:id="rId11"/>
    <p:sldId id="260" r:id="rId12"/>
    <p:sldId id="261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58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8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19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43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39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14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9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0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52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8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5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667C1-DF32-4A4C-9CE2-C64ED88FD33B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DB6C4-8E92-4106-B974-E8A819CFC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3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International Insecurity and the Causes of War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POL 140: May 9, 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966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Foreign policies of recent presidents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Bill Clinton</a:t>
            </a:r>
          </a:p>
          <a:p>
            <a:r>
              <a:rPr lang="en-US" dirty="0"/>
              <a:t>George W. Bush</a:t>
            </a:r>
          </a:p>
          <a:p>
            <a:r>
              <a:rPr lang="en-US" dirty="0"/>
              <a:t>Barack Obama</a:t>
            </a:r>
          </a:p>
          <a:p>
            <a:r>
              <a:rPr lang="en-US" dirty="0"/>
              <a:t>Donald Trump</a:t>
            </a:r>
          </a:p>
          <a:p>
            <a:endParaRPr lang="en-US" dirty="0"/>
          </a:p>
          <a:p>
            <a:r>
              <a:rPr lang="en-US" dirty="0"/>
              <a:t>Understand stage, define goals, implement</a:t>
            </a:r>
          </a:p>
        </p:txBody>
      </p:sp>
    </p:spTree>
    <p:extLst>
      <p:ext uri="{BB962C8B-B14F-4D97-AF65-F5344CB8AC3E}">
        <p14:creationId xmlns:p14="http://schemas.microsoft.com/office/powerpoint/2010/main" val="202977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Bill Clinton Foreign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Dealing with a unipolar world</a:t>
            </a:r>
          </a:p>
          <a:p>
            <a:pPr lvl="1"/>
            <a:r>
              <a:rPr lang="en-US" dirty="0"/>
              <a:t>Fears of a return to multi-polar world, nuclear </a:t>
            </a:r>
            <a:r>
              <a:rPr lang="en-US" dirty="0" err="1"/>
              <a:t>germany</a:t>
            </a:r>
            <a:r>
              <a:rPr lang="en-US" dirty="0"/>
              <a:t>?</a:t>
            </a:r>
          </a:p>
          <a:p>
            <a:r>
              <a:rPr lang="en-US" dirty="0"/>
              <a:t>Aiding democratization &amp; human rights</a:t>
            </a:r>
          </a:p>
          <a:p>
            <a:pPr lvl="1"/>
            <a:r>
              <a:rPr lang="en-US" dirty="0"/>
              <a:t>Eastern Europe integrated to Europe, South Africa apartheid ended</a:t>
            </a:r>
          </a:p>
          <a:p>
            <a:r>
              <a:rPr lang="en-US" dirty="0"/>
              <a:t>Enjoying peace-dividend</a:t>
            </a:r>
          </a:p>
          <a:p>
            <a:pPr lvl="1"/>
            <a:r>
              <a:rPr lang="en-US" dirty="0"/>
              <a:t>Lower military budget, run surpluses, pay down debt</a:t>
            </a:r>
          </a:p>
          <a:p>
            <a:r>
              <a:rPr lang="en-US" dirty="0"/>
              <a:t>Limited interventions to cool hot spots</a:t>
            </a:r>
          </a:p>
          <a:p>
            <a:pPr lvl="1"/>
            <a:r>
              <a:rPr lang="en-US" dirty="0"/>
              <a:t>Iraqi no-fly zones, Balkan interventions, JSOC raids &amp; bombings</a:t>
            </a:r>
          </a:p>
          <a:p>
            <a:r>
              <a:rPr lang="en-US" dirty="0"/>
              <a:t>Use trade to tie world to American leadership and economy</a:t>
            </a:r>
          </a:p>
          <a:p>
            <a:pPr lvl="1"/>
            <a:r>
              <a:rPr lang="en-US" dirty="0"/>
              <a:t>NAFTA, WTO membership for China</a:t>
            </a:r>
          </a:p>
        </p:txBody>
      </p:sp>
    </p:spTree>
    <p:extLst>
      <p:ext uri="{BB962C8B-B14F-4D97-AF65-F5344CB8AC3E}">
        <p14:creationId xmlns:p14="http://schemas.microsoft.com/office/powerpoint/2010/main" val="1357922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George W. Bush Foreign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 bigger and bolder</a:t>
            </a:r>
          </a:p>
          <a:p>
            <a:pPr lvl="1"/>
            <a:r>
              <a:rPr lang="en-US" dirty="0"/>
              <a:t>Clinton foreign policy let problems fester, root them out, do what is necessary</a:t>
            </a:r>
          </a:p>
          <a:p>
            <a:r>
              <a:rPr lang="en-US" dirty="0"/>
              <a:t>Fight global terrorism</a:t>
            </a:r>
          </a:p>
          <a:p>
            <a:pPr lvl="1"/>
            <a:r>
              <a:rPr lang="en-US" dirty="0"/>
              <a:t>Prepare to take the gloves off if necessary</a:t>
            </a:r>
          </a:p>
          <a:p>
            <a:r>
              <a:rPr lang="en-US" dirty="0"/>
              <a:t>Democratize the middle east</a:t>
            </a:r>
          </a:p>
          <a:p>
            <a:pPr lvl="1"/>
            <a:r>
              <a:rPr lang="en-US" dirty="0"/>
              <a:t>Regime change, no longer support “evil-doers”</a:t>
            </a:r>
          </a:p>
          <a:p>
            <a:r>
              <a:rPr lang="en-US" dirty="0"/>
              <a:t>Strengthen military</a:t>
            </a:r>
          </a:p>
          <a:p>
            <a:pPr lvl="1"/>
            <a:r>
              <a:rPr lang="en-US" dirty="0"/>
              <a:t>Military size and strength way up</a:t>
            </a:r>
          </a:p>
          <a:p>
            <a:r>
              <a:rPr lang="en-US" dirty="0"/>
              <a:t>Defend sovereignty</a:t>
            </a:r>
          </a:p>
          <a:p>
            <a:pPr lvl="1"/>
            <a:r>
              <a:rPr lang="en-US" dirty="0"/>
              <a:t>Withdraw from Kyoto protocol, ABM treaty, go it alone if you have to</a:t>
            </a:r>
          </a:p>
        </p:txBody>
      </p:sp>
    </p:spTree>
    <p:extLst>
      <p:ext uri="{BB962C8B-B14F-4D97-AF65-F5344CB8AC3E}">
        <p14:creationId xmlns:p14="http://schemas.microsoft.com/office/powerpoint/2010/main" val="54632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Obama Foreign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“Don’t do stupid shit” – Pres. Obama</a:t>
            </a:r>
          </a:p>
          <a:p>
            <a:pPr lvl="1"/>
            <a:r>
              <a:rPr lang="en-US" dirty="0"/>
              <a:t>Avoid costly errors, avoid pressure to “act” – Iran, Syria</a:t>
            </a:r>
          </a:p>
          <a:p>
            <a:r>
              <a:rPr lang="en-US" dirty="0"/>
              <a:t>Withdraw from Bush wars</a:t>
            </a:r>
          </a:p>
          <a:p>
            <a:pPr lvl="1"/>
            <a:r>
              <a:rPr lang="en-US" dirty="0"/>
              <a:t>Iraq, Afghanistan</a:t>
            </a:r>
          </a:p>
          <a:p>
            <a:r>
              <a:rPr lang="en-US" dirty="0"/>
              <a:t>Deploy light footprint</a:t>
            </a:r>
          </a:p>
          <a:p>
            <a:pPr lvl="1"/>
            <a:r>
              <a:rPr lang="en-US" dirty="0"/>
              <a:t>Special forces, drones, not occupation</a:t>
            </a:r>
          </a:p>
          <a:p>
            <a:r>
              <a:rPr lang="en-US" dirty="0"/>
              <a:t>Rebuild alliances</a:t>
            </a:r>
          </a:p>
          <a:p>
            <a:pPr lvl="1"/>
            <a:r>
              <a:rPr lang="en-US" dirty="0"/>
              <a:t>Work closely with European and Asian allies</a:t>
            </a:r>
          </a:p>
          <a:p>
            <a:r>
              <a:rPr lang="en-US" dirty="0"/>
              <a:t>Shift focus to Asia – prepare for continued rise of China</a:t>
            </a:r>
          </a:p>
          <a:p>
            <a:pPr lvl="1"/>
            <a:r>
              <a:rPr lang="en-US" dirty="0"/>
              <a:t>Australia, Philippines, SE Asia,  Trans-Pacific Partnership</a:t>
            </a:r>
          </a:p>
        </p:txBody>
      </p:sp>
    </p:spTree>
    <p:extLst>
      <p:ext uri="{BB962C8B-B14F-4D97-AF65-F5344CB8AC3E}">
        <p14:creationId xmlns:p14="http://schemas.microsoft.com/office/powerpoint/2010/main" val="395486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Trump Foreign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“America First”</a:t>
            </a:r>
          </a:p>
          <a:p>
            <a:pPr lvl="1"/>
            <a:r>
              <a:rPr lang="en-US" dirty="0"/>
              <a:t>Place American interests first</a:t>
            </a:r>
          </a:p>
          <a:p>
            <a:r>
              <a:rPr lang="en-US" dirty="0"/>
              <a:t>Pro-engagement, anti-engagement? Not clear yet.</a:t>
            </a:r>
          </a:p>
          <a:p>
            <a:endParaRPr lang="en-US" dirty="0"/>
          </a:p>
          <a:p>
            <a:r>
              <a:rPr lang="en-US" dirty="0"/>
              <a:t>But really it’s too early to say…</a:t>
            </a:r>
          </a:p>
        </p:txBody>
      </p:sp>
    </p:spTree>
    <p:extLst>
      <p:ext uri="{BB962C8B-B14F-4D97-AF65-F5344CB8AC3E}">
        <p14:creationId xmlns:p14="http://schemas.microsoft.com/office/powerpoint/2010/main" val="417511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Unifying principles of American foreign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Maintain complete primacy in the Americas, brook no peer competitor in Western Hemisphere</a:t>
            </a:r>
          </a:p>
          <a:p>
            <a:r>
              <a:rPr lang="en-US" dirty="0"/>
              <a:t>Encourage democratization, economic integration globally</a:t>
            </a:r>
          </a:p>
          <a:p>
            <a:pPr lvl="1"/>
            <a:r>
              <a:rPr lang="en-US" dirty="0"/>
              <a:t>Liberal institutionalism is American foreign policy</a:t>
            </a:r>
          </a:p>
          <a:p>
            <a:pPr lvl="1"/>
            <a:r>
              <a:rPr lang="en-US" dirty="0"/>
              <a:t>Free trade, open oceans</a:t>
            </a:r>
          </a:p>
          <a:p>
            <a:r>
              <a:rPr lang="en-US" dirty="0"/>
              <a:t>Alliances with Eurasian partners to maintain peace in Eurasia</a:t>
            </a:r>
          </a:p>
          <a:p>
            <a:pPr lvl="1"/>
            <a:r>
              <a:rPr lang="en-US" dirty="0"/>
              <a:t>EU nations, Japan, “5-eyes”</a:t>
            </a:r>
          </a:p>
          <a:p>
            <a:r>
              <a:rPr lang="en-US" dirty="0"/>
              <a:t>In Middle East, support Israel, maintain global oil markets, democratize, end terrorism</a:t>
            </a:r>
          </a:p>
        </p:txBody>
      </p:sp>
    </p:spTree>
    <p:extLst>
      <p:ext uri="{BB962C8B-B14F-4D97-AF65-F5344CB8AC3E}">
        <p14:creationId xmlns:p14="http://schemas.microsoft.com/office/powerpoint/2010/main" val="2389118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USA is player one, what does player two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USA is global hegemon, gets to define its own goals, great freedom in shaping the board.</a:t>
            </a:r>
          </a:p>
          <a:p>
            <a:pPr lvl="1"/>
            <a:r>
              <a:rPr lang="en-US" dirty="0"/>
              <a:t>Other players will play game in response to American objective</a:t>
            </a:r>
          </a:p>
          <a:p>
            <a:pPr lvl="1"/>
            <a:r>
              <a:rPr lang="en-US" dirty="0"/>
              <a:t>USA purposes are clear, which is both an advantage and disadvantage</a:t>
            </a:r>
          </a:p>
          <a:p>
            <a:pPr lvl="1"/>
            <a:endParaRPr lang="en-US" dirty="0"/>
          </a:p>
          <a:p>
            <a:r>
              <a:rPr lang="en-US" dirty="0"/>
              <a:t>Russia, for example, knows what the US wants and can reasonably predict its actions – USA game play relatively simple to analyze</a:t>
            </a:r>
          </a:p>
        </p:txBody>
      </p:sp>
    </p:spTree>
    <p:extLst>
      <p:ext uri="{BB962C8B-B14F-4D97-AF65-F5344CB8AC3E}">
        <p14:creationId xmlns:p14="http://schemas.microsoft.com/office/powerpoint/2010/main" val="1869568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“War is the continuation of politics by other means”</a:t>
            </a:r>
          </a:p>
          <a:p>
            <a:pPr marL="0" indent="0" algn="r">
              <a:buNone/>
            </a:pPr>
            <a:r>
              <a:rPr lang="en-US" dirty="0"/>
              <a:t>--Carl von Clausewitz</a:t>
            </a:r>
          </a:p>
          <a:p>
            <a:pPr marL="0" indent="0" algn="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So, why do countries go to war?</a:t>
            </a:r>
          </a:p>
          <a:p>
            <a:pPr marL="0" indent="0">
              <a:buNone/>
            </a:pPr>
            <a:r>
              <a:rPr lang="en-US" dirty="0"/>
              <a:t>	immediate causes vs. deep causes</a:t>
            </a:r>
          </a:p>
          <a:p>
            <a:pPr marL="0" indent="0">
              <a:buNone/>
            </a:pPr>
            <a:r>
              <a:rPr lang="en-US" dirty="0"/>
              <a:t>		Peloponnesian War</a:t>
            </a:r>
          </a:p>
          <a:p>
            <a:pPr marL="0" indent="0">
              <a:buNone/>
            </a:pPr>
            <a:r>
              <a:rPr lang="en-US" dirty="0"/>
              <a:t>		Thirty Year’s War</a:t>
            </a:r>
          </a:p>
          <a:p>
            <a:pPr marL="0" indent="0">
              <a:buNone/>
            </a:pPr>
            <a:r>
              <a:rPr lang="en-US" dirty="0"/>
              <a:t>		First World War</a:t>
            </a:r>
          </a:p>
        </p:txBody>
      </p:sp>
    </p:spTree>
    <p:extLst>
      <p:ext uri="{BB962C8B-B14F-4D97-AF65-F5344CB8AC3E}">
        <p14:creationId xmlns:p14="http://schemas.microsoft.com/office/powerpoint/2010/main" val="2056606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System-level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Realism – anarchy and fear of others, nothing to prevent war</a:t>
            </a:r>
          </a:p>
          <a:p>
            <a:r>
              <a:rPr lang="en-US" dirty="0"/>
              <a:t>Economic Structuralism – Capitalism, quest for new markets, raw materials</a:t>
            </a:r>
          </a:p>
          <a:p>
            <a:pPr lvl="1"/>
            <a:r>
              <a:rPr lang="en-US" dirty="0"/>
              <a:t>Liberalism – but we can overcome this through free trade!</a:t>
            </a:r>
          </a:p>
          <a:p>
            <a:pPr lvl="2"/>
            <a:r>
              <a:rPr lang="en-US" dirty="0"/>
              <a:t>Interdependence of economies and spread of firms blurs distinction between “them” and “us”</a:t>
            </a:r>
          </a:p>
        </p:txBody>
      </p:sp>
    </p:spTree>
    <p:extLst>
      <p:ext uri="{BB962C8B-B14F-4D97-AF65-F5344CB8AC3E}">
        <p14:creationId xmlns:p14="http://schemas.microsoft.com/office/powerpoint/2010/main" val="3403257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State-Level and </a:t>
            </a:r>
            <a:r>
              <a:rPr lang="en-US" dirty="0" err="1"/>
              <a:t>Substate</a:t>
            </a:r>
            <a:r>
              <a:rPr lang="en-US" dirty="0"/>
              <a:t>-Level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Regime Type – bad regimes are more likely to go to war, war is therefore a failure of institution</a:t>
            </a:r>
          </a:p>
          <a:p>
            <a:pPr lvl="1"/>
            <a:r>
              <a:rPr lang="en-US" dirty="0"/>
              <a:t>Democracies don’t fight one another</a:t>
            </a:r>
          </a:p>
          <a:p>
            <a:pPr lvl="2"/>
            <a:r>
              <a:rPr lang="en-US" dirty="0"/>
              <a:t>Democratic peace theory</a:t>
            </a:r>
          </a:p>
          <a:p>
            <a:pPr lvl="2"/>
            <a:endParaRPr lang="en-US" dirty="0"/>
          </a:p>
          <a:p>
            <a:r>
              <a:rPr lang="en-US" dirty="0"/>
              <a:t>Expected Utility theory – states will go to war when the payoff is judged to be greater than the costs</a:t>
            </a:r>
          </a:p>
          <a:p>
            <a:pPr lvl="1"/>
            <a:r>
              <a:rPr lang="en-US" dirty="0"/>
              <a:t>Doesn’t this imply very, very little war then? War is incredibly costly.</a:t>
            </a:r>
          </a:p>
          <a:p>
            <a:pPr lvl="2"/>
            <a:r>
              <a:rPr lang="en-US" dirty="0"/>
              <a:t>But bounded rationality, we often overestimate our chances of winning.</a:t>
            </a:r>
          </a:p>
          <a:p>
            <a:pPr lvl="1"/>
            <a:r>
              <a:rPr lang="en-US" dirty="0"/>
              <a:t>Logic of deterrence – MAD theory, increases costs of attacking</a:t>
            </a:r>
          </a:p>
          <a:p>
            <a:pPr lvl="1"/>
            <a:r>
              <a:rPr lang="en-US" dirty="0"/>
              <a:t>Do nuclear weapons increase world peace?</a:t>
            </a:r>
          </a:p>
        </p:txBody>
      </p:sp>
    </p:spTree>
    <p:extLst>
      <p:ext uri="{BB962C8B-B14F-4D97-AF65-F5344CB8AC3E}">
        <p14:creationId xmlns:p14="http://schemas.microsoft.com/office/powerpoint/2010/main" val="1387192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Expected utility theory – even in losing situations, surrender is not always the best option</a:t>
            </a:r>
          </a:p>
          <a:p>
            <a:pPr lvl="1"/>
            <a:r>
              <a:rPr lang="en-US" dirty="0"/>
              <a:t>Even if the chances are small, sometimes a long shot is the best option</a:t>
            </a:r>
          </a:p>
          <a:p>
            <a:pPr lvl="2"/>
            <a:r>
              <a:rPr lang="en-US" dirty="0"/>
              <a:t>You accept the choice between a certain loss and a possible defeat</a:t>
            </a:r>
          </a:p>
          <a:p>
            <a:pPr lvl="2"/>
            <a:r>
              <a:rPr lang="en-US" dirty="0"/>
              <a:t>Hail Mary option</a:t>
            </a:r>
          </a:p>
          <a:p>
            <a:pPr lvl="2"/>
            <a:r>
              <a:rPr lang="en-US" dirty="0"/>
              <a:t>Dwindling states can be dangerous, they need to remake the game</a:t>
            </a:r>
          </a:p>
          <a:p>
            <a:pPr lvl="1"/>
            <a:r>
              <a:rPr lang="en-US" dirty="0"/>
              <a:t>Shape your opponents actions, create a better alternative for your opponent.</a:t>
            </a:r>
          </a:p>
          <a:p>
            <a:pPr lvl="2"/>
            <a:r>
              <a:rPr lang="en-US" dirty="0"/>
              <a:t>Cuban missile crisis and saving face</a:t>
            </a:r>
          </a:p>
          <a:p>
            <a:pPr lvl="2"/>
            <a:r>
              <a:rPr lang="en-US" dirty="0"/>
              <a:t>You know the USA has a winning hand, you can predict caution / risk avoidance</a:t>
            </a:r>
          </a:p>
          <a:p>
            <a:pPr lvl="2"/>
            <a:r>
              <a:rPr lang="en-US" dirty="0"/>
              <a:t>You want the US to do nothing? Give it an easy reason not to.</a:t>
            </a:r>
          </a:p>
          <a:p>
            <a:pPr lvl="1"/>
            <a:r>
              <a:rPr lang="en-US" dirty="0"/>
              <a:t>https://warontherocks.com/2017/01/the-moscow-school-of-hard-knocks-key-pillars-of-russian-strategy/</a:t>
            </a:r>
          </a:p>
        </p:txBody>
      </p:sp>
    </p:spTree>
    <p:extLst>
      <p:ext uri="{BB962C8B-B14F-4D97-AF65-F5344CB8AC3E}">
        <p14:creationId xmlns:p14="http://schemas.microsoft.com/office/powerpoint/2010/main" val="1693486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does war occur?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 transition theory</a:t>
            </a:r>
          </a:p>
          <a:p>
            <a:pPr lvl="1"/>
            <a:r>
              <a:rPr lang="en-US" dirty="0"/>
              <a:t>War occurs when one states becomes powerful enough to challenge another</a:t>
            </a:r>
          </a:p>
          <a:p>
            <a:pPr lvl="1"/>
            <a:r>
              <a:rPr lang="en-US" dirty="0"/>
              <a:t>Big rhinos don’t fight little ones, they fight other big ones</a:t>
            </a:r>
          </a:p>
          <a:p>
            <a:r>
              <a:rPr lang="en-US" dirty="0"/>
              <a:t>Imperialist theory</a:t>
            </a:r>
          </a:p>
          <a:p>
            <a:pPr lvl="1"/>
            <a:r>
              <a:rPr lang="en-US" dirty="0"/>
              <a:t>War is a way to gain access to markets</a:t>
            </a:r>
          </a:p>
          <a:p>
            <a:pPr lvl="1"/>
            <a:r>
              <a:rPr lang="en-US" dirty="0"/>
              <a:t>Possibly serve powerful interest groups, military-industrial complex</a:t>
            </a:r>
          </a:p>
          <a:p>
            <a:r>
              <a:rPr lang="en-US" dirty="0"/>
              <a:t>Nationalism</a:t>
            </a:r>
          </a:p>
          <a:p>
            <a:r>
              <a:rPr lang="en-US" dirty="0"/>
              <a:t>War as diversion – “wagging the dog”</a:t>
            </a:r>
          </a:p>
          <a:p>
            <a:r>
              <a:rPr lang="en-US" dirty="0"/>
              <a:t>https://youtu.be/hmM8rE_LdFA</a:t>
            </a:r>
          </a:p>
        </p:txBody>
      </p:sp>
    </p:spTree>
    <p:extLst>
      <p:ext uri="{BB962C8B-B14F-4D97-AF65-F5344CB8AC3E}">
        <p14:creationId xmlns:p14="http://schemas.microsoft.com/office/powerpoint/2010/main" val="1599730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Diplomacy and 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it mean to use “force”?</a:t>
            </a:r>
          </a:p>
          <a:p>
            <a:pPr lvl="1"/>
            <a:r>
              <a:rPr lang="en-US" dirty="0"/>
              <a:t>Force is violence or the threat of violence</a:t>
            </a:r>
          </a:p>
          <a:p>
            <a:pPr lvl="1"/>
            <a:r>
              <a:rPr lang="en-US" dirty="0"/>
              <a:t>You don’t always have to actually “do” something to get what you want.</a:t>
            </a:r>
          </a:p>
          <a:p>
            <a:r>
              <a:rPr lang="en-US" dirty="0"/>
              <a:t>Coercion – forcing others to do what you want. How achieved?</a:t>
            </a:r>
          </a:p>
          <a:p>
            <a:pPr lvl="1"/>
            <a:r>
              <a:rPr lang="en-US" dirty="0"/>
              <a:t>Military preponderance</a:t>
            </a:r>
          </a:p>
          <a:p>
            <a:pPr lvl="1"/>
            <a:r>
              <a:rPr lang="en-US" dirty="0"/>
              <a:t>Cyber warfare</a:t>
            </a:r>
          </a:p>
          <a:p>
            <a:pPr lvl="1"/>
            <a:r>
              <a:rPr lang="en-US" dirty="0"/>
              <a:t>Hybrid warfare</a:t>
            </a:r>
          </a:p>
          <a:p>
            <a:pPr lvl="1"/>
            <a:r>
              <a:rPr lang="en-US" dirty="0"/>
              <a:t>Sensitivity to casualties and public image</a:t>
            </a:r>
          </a:p>
          <a:p>
            <a:r>
              <a:rPr lang="en-US" dirty="0"/>
              <a:t>When is it okay to go to war?</a:t>
            </a:r>
          </a:p>
          <a:p>
            <a:pPr lvl="1"/>
            <a:r>
              <a:rPr lang="en-US" dirty="0"/>
              <a:t>States and people often do care about justice and perception of justice.</a:t>
            </a:r>
          </a:p>
        </p:txBody>
      </p:sp>
    </p:spTree>
    <p:extLst>
      <p:ext uri="{BB962C8B-B14F-4D97-AF65-F5344CB8AC3E}">
        <p14:creationId xmlns:p14="http://schemas.microsoft.com/office/powerpoint/2010/main" val="2657135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International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International Law – law regulating behavior among states</a:t>
            </a:r>
          </a:p>
          <a:p>
            <a:r>
              <a:rPr lang="en-US" dirty="0"/>
              <a:t>Roots in history – “just war theory”</a:t>
            </a:r>
          </a:p>
          <a:p>
            <a:pPr lvl="1"/>
            <a:r>
              <a:rPr lang="en-US" dirty="0"/>
              <a:t>Catholic church</a:t>
            </a:r>
          </a:p>
          <a:p>
            <a:pPr lvl="1"/>
            <a:r>
              <a:rPr lang="en-US" dirty="0"/>
              <a:t>Hugo Grotius – when can you go to war? What can you do in war?</a:t>
            </a:r>
          </a:p>
          <a:p>
            <a:pPr lvl="2"/>
            <a:r>
              <a:rPr lang="en-US" dirty="0"/>
              <a:t>Must be a just cause for war</a:t>
            </a:r>
          </a:p>
          <a:p>
            <a:pPr lvl="2"/>
            <a:r>
              <a:rPr lang="en-US" dirty="0"/>
              <a:t>War must be declared by legitimate authorities</a:t>
            </a:r>
          </a:p>
          <a:p>
            <a:pPr lvl="2"/>
            <a:r>
              <a:rPr lang="en-US" dirty="0"/>
              <a:t>Means used must not be inhumane</a:t>
            </a:r>
          </a:p>
          <a:p>
            <a:pPr lvl="2"/>
            <a:r>
              <a:rPr lang="en-US" dirty="0"/>
              <a:t>Means used must be proportional</a:t>
            </a:r>
          </a:p>
        </p:txBody>
      </p:sp>
    </p:spTree>
    <p:extLst>
      <p:ext uri="{BB962C8B-B14F-4D97-AF65-F5344CB8AC3E}">
        <p14:creationId xmlns:p14="http://schemas.microsoft.com/office/powerpoint/2010/main" val="2869990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International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League of Nations – failed</a:t>
            </a:r>
          </a:p>
          <a:p>
            <a:r>
              <a:rPr lang="en-US" dirty="0"/>
              <a:t>Kellogg-Briand Act (renounced war as a legitimate policy) – failed</a:t>
            </a:r>
          </a:p>
          <a:p>
            <a:r>
              <a:rPr lang="en-US" dirty="0"/>
              <a:t>Geneva Protocol – actually pretty successful</a:t>
            </a:r>
          </a:p>
          <a:p>
            <a:pPr lvl="1"/>
            <a:r>
              <a:rPr lang="en-US" dirty="0"/>
              <a:t>Banned biological and chemical weapons</a:t>
            </a:r>
          </a:p>
          <a:p>
            <a:pPr lvl="1"/>
            <a:r>
              <a:rPr lang="en-US" dirty="0"/>
              <a:t>ban torture</a:t>
            </a:r>
          </a:p>
          <a:p>
            <a:pPr lvl="1"/>
            <a:endParaRPr lang="en-US" dirty="0"/>
          </a:p>
          <a:p>
            <a:r>
              <a:rPr lang="en-US" dirty="0"/>
              <a:t>Why would you agree to these kinds of restrictions?</a:t>
            </a:r>
          </a:p>
          <a:p>
            <a:r>
              <a:rPr lang="en-US" dirty="0"/>
              <a:t>How enforced?</a:t>
            </a:r>
          </a:p>
        </p:txBody>
      </p:sp>
    </p:spTree>
    <p:extLst>
      <p:ext uri="{BB962C8B-B14F-4D97-AF65-F5344CB8AC3E}">
        <p14:creationId xmlns:p14="http://schemas.microsoft.com/office/powerpoint/2010/main" val="3830398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agree to restrictions?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Morality, sure</a:t>
            </a:r>
          </a:p>
          <a:p>
            <a:r>
              <a:rPr lang="en-US" dirty="0"/>
              <a:t>But also self-interest</a:t>
            </a:r>
          </a:p>
          <a:p>
            <a:pPr lvl="1"/>
            <a:r>
              <a:rPr lang="en-US" dirty="0"/>
              <a:t>If you don’t do it, others won’t do it to you</a:t>
            </a:r>
          </a:p>
          <a:p>
            <a:pPr lvl="2"/>
            <a:r>
              <a:rPr lang="en-US" dirty="0"/>
              <a:t>Kind of reverse of liberal institutional belief in cooperative repeat game play</a:t>
            </a:r>
          </a:p>
          <a:p>
            <a:pPr lvl="2"/>
            <a:endParaRPr lang="en-US" dirty="0"/>
          </a:p>
          <a:p>
            <a:r>
              <a:rPr lang="en-US" dirty="0"/>
              <a:t>How enforced?</a:t>
            </a:r>
          </a:p>
          <a:p>
            <a:pPr lvl="1"/>
            <a:r>
              <a:rPr lang="en-US" dirty="0"/>
              <a:t>Both externally and self-enforced</a:t>
            </a:r>
          </a:p>
          <a:p>
            <a:pPr lvl="2"/>
            <a:r>
              <a:rPr lang="en-US" dirty="0"/>
              <a:t>Second more important</a:t>
            </a:r>
          </a:p>
        </p:txBody>
      </p:sp>
    </p:spTree>
    <p:extLst>
      <p:ext uri="{BB962C8B-B14F-4D97-AF65-F5344CB8AC3E}">
        <p14:creationId xmlns:p14="http://schemas.microsoft.com/office/powerpoint/2010/main" val="622189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Increasingly salient in recent years</a:t>
            </a:r>
          </a:p>
          <a:p>
            <a:pPr lvl="1"/>
            <a:r>
              <a:rPr lang="en-US" dirty="0"/>
              <a:t>Change over time</a:t>
            </a:r>
          </a:p>
          <a:p>
            <a:pPr lvl="2"/>
            <a:r>
              <a:rPr lang="en-US" dirty="0"/>
              <a:t>Important regarding military intervention in Balkans</a:t>
            </a:r>
          </a:p>
          <a:p>
            <a:pPr lvl="2"/>
            <a:r>
              <a:rPr lang="en-US" dirty="0"/>
              <a:t>Tension over the rights of china’s Tibetan minority</a:t>
            </a:r>
          </a:p>
          <a:p>
            <a:pPr lvl="2"/>
            <a:r>
              <a:rPr lang="en-US" dirty="0"/>
              <a:t>Economic aid</a:t>
            </a:r>
          </a:p>
          <a:p>
            <a:pPr lvl="2"/>
            <a:r>
              <a:rPr lang="en-US" dirty="0"/>
              <a:t>Refugees</a:t>
            </a:r>
          </a:p>
          <a:p>
            <a:pPr lvl="2"/>
            <a:r>
              <a:rPr lang="en-US" dirty="0"/>
              <a:t>Asylum seekers</a:t>
            </a:r>
          </a:p>
          <a:p>
            <a:pPr lvl="2"/>
            <a:r>
              <a:rPr lang="en-US" dirty="0"/>
              <a:t>Treatment of suspected terrorists</a:t>
            </a:r>
          </a:p>
          <a:p>
            <a:r>
              <a:rPr lang="en-US" dirty="0"/>
              <a:t>Why care about these things?</a:t>
            </a:r>
          </a:p>
          <a:p>
            <a:pPr lvl="1"/>
            <a:r>
              <a:rPr lang="en-US" dirty="0"/>
              <a:t>It’s the right thing to do</a:t>
            </a:r>
          </a:p>
          <a:p>
            <a:pPr lvl="1"/>
            <a:r>
              <a:rPr lang="en-US" dirty="0"/>
              <a:t>Democratic publics care</a:t>
            </a:r>
          </a:p>
          <a:p>
            <a:pPr lvl="1"/>
            <a:r>
              <a:rPr lang="en-US" dirty="0"/>
              <a:t>“soft-power”</a:t>
            </a:r>
          </a:p>
          <a:p>
            <a:pPr lvl="1"/>
            <a:r>
              <a:rPr lang="en-US" dirty="0"/>
              <a:t>Possibly useful to goad adversaries</a:t>
            </a:r>
          </a:p>
        </p:txBody>
      </p:sp>
    </p:spTree>
    <p:extLst>
      <p:ext uri="{BB962C8B-B14F-4D97-AF65-F5344CB8AC3E}">
        <p14:creationId xmlns:p14="http://schemas.microsoft.com/office/powerpoint/2010/main" val="669876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personal rights, i.e. life, liberty, property, religion</a:t>
            </a:r>
          </a:p>
          <a:p>
            <a:r>
              <a:rPr lang="en-US" dirty="0"/>
              <a:t>2. rights under law, i.e. equal protection, presumption of innocence</a:t>
            </a:r>
          </a:p>
          <a:p>
            <a:r>
              <a:rPr lang="en-US" dirty="0"/>
              <a:t>3. political rights, i.e. freedom of the press, speech and free elections</a:t>
            </a:r>
          </a:p>
          <a:p>
            <a:r>
              <a:rPr lang="en-US" dirty="0"/>
              <a:t>4. economic and social rights, i.e. workplace rights, can join union</a:t>
            </a:r>
          </a:p>
          <a:p>
            <a:r>
              <a:rPr lang="en-US" dirty="0"/>
              <a:t>5. community rights, i.e. rights of minority groups to self-determination</a:t>
            </a:r>
          </a:p>
        </p:txBody>
      </p:sp>
    </p:spTree>
    <p:extLst>
      <p:ext uri="{BB962C8B-B14F-4D97-AF65-F5344CB8AC3E}">
        <p14:creationId xmlns:p14="http://schemas.microsoft.com/office/powerpoint/2010/main" val="2753879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International Criminal Court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International court for the prosecution of war crimes</a:t>
            </a:r>
          </a:p>
          <a:p>
            <a:r>
              <a:rPr lang="en-US" dirty="0"/>
              <a:t>“war crimes” – transgressions of the Geneva conventions that includes willful killing, torture, willfully causing great suffering, unlawful deportation, unlawful confinement of protected person</a:t>
            </a:r>
          </a:p>
        </p:txBody>
      </p:sp>
    </p:spTree>
    <p:extLst>
      <p:ext uri="{BB962C8B-B14F-4D97-AF65-F5344CB8AC3E}">
        <p14:creationId xmlns:p14="http://schemas.microsoft.com/office/powerpoint/2010/main" val="1269208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1216</Words>
  <Application>Microsoft Office PowerPoint</Application>
  <PresentationFormat>Widescreen</PresentationFormat>
  <Paragraphs>166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International Insecurity and the Causes of War</vt:lpstr>
      <vt:lpstr>Foreign policies of recent presidents</vt:lpstr>
      <vt:lpstr>Bill Clinton Foreign Policy</vt:lpstr>
      <vt:lpstr>George W. Bush Foreign Policy</vt:lpstr>
      <vt:lpstr>Obama Foreign Policy</vt:lpstr>
      <vt:lpstr>Trump Foreign Policy</vt:lpstr>
      <vt:lpstr>Unifying principles of American foreign policy</vt:lpstr>
      <vt:lpstr>USA is player one, what does player two do?</vt:lpstr>
      <vt:lpstr>PowerPoint Presentation</vt:lpstr>
      <vt:lpstr>System-level Theories</vt:lpstr>
      <vt:lpstr>State-Level and Substate-Level Theories</vt:lpstr>
      <vt:lpstr>PowerPoint Presentation</vt:lpstr>
      <vt:lpstr>Why does war occur?</vt:lpstr>
      <vt:lpstr>Diplomacy and Force</vt:lpstr>
      <vt:lpstr>International Law</vt:lpstr>
      <vt:lpstr>International Law</vt:lpstr>
      <vt:lpstr>Why agree to restrictions?</vt:lpstr>
      <vt:lpstr>Human rights</vt:lpstr>
      <vt:lpstr>Human rights</vt:lpstr>
      <vt:lpstr>International Criminal Court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Insecurity and the Causes of War</dc:title>
  <dc:creator>Allen Bolar</dc:creator>
  <cp:lastModifiedBy>Allen Bolar</cp:lastModifiedBy>
  <cp:revision>15</cp:revision>
  <cp:lastPrinted>2017-05-11T20:31:59Z</cp:lastPrinted>
  <dcterms:created xsi:type="dcterms:W3CDTF">2017-05-09T18:19:14Z</dcterms:created>
  <dcterms:modified xsi:type="dcterms:W3CDTF">2017-05-11T20:33:31Z</dcterms:modified>
</cp:coreProperties>
</file>