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3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0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8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3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3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4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1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26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1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5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5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FA009-DCF8-46BA-9586-7EE13DA0852D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12C77-B755-4945-ACBE-43DF39C7A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3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4kQG1bPf2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#6: Bureaucracies, Groups, and Individuals in the Foreign Policy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23, 2017</a:t>
            </a:r>
          </a:p>
          <a:p>
            <a:r>
              <a:rPr lang="en-US" dirty="0"/>
              <a:t>POLI 140</a:t>
            </a:r>
          </a:p>
        </p:txBody>
      </p:sp>
    </p:spTree>
    <p:extLst>
      <p:ext uri="{BB962C8B-B14F-4D97-AF65-F5344CB8AC3E}">
        <p14:creationId xmlns:p14="http://schemas.microsoft.com/office/powerpoint/2010/main" val="191279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Rational Action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Bell MT" panose="02020503060305020303" pitchFamily="18" charset="0"/>
              </a:rPr>
              <a:t>Rational Action Model says when want to explain behavior we ask “what did they hope to gain?”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i.e. actors have goals, and behaviors have reasons</a:t>
            </a:r>
          </a:p>
          <a:p>
            <a:r>
              <a:rPr lang="en-US" dirty="0">
                <a:latin typeface="Bell MT" panose="02020503060305020303" pitchFamily="18" charset="0"/>
              </a:rPr>
              <a:t>Expected utility theory – payoffs and probabilities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Multiply the benefit times the chance of it happening</a:t>
            </a:r>
          </a:p>
          <a:p>
            <a:r>
              <a:rPr lang="en-US" dirty="0">
                <a:latin typeface="Bell MT" panose="02020503060305020303" pitchFamily="18" charset="0"/>
              </a:rPr>
              <a:t>Assumes clearly defined preferences</a:t>
            </a:r>
          </a:p>
          <a:p>
            <a:r>
              <a:rPr lang="en-US" dirty="0">
                <a:latin typeface="Bell MT" panose="02020503060305020303" pitchFamily="18" charset="0"/>
              </a:rPr>
              <a:t>Consider possible policy outcomes, evaluate the outcomes</a:t>
            </a:r>
          </a:p>
          <a:p>
            <a:r>
              <a:rPr lang="en-US" dirty="0">
                <a:latin typeface="Bell MT" panose="02020503060305020303" pitchFamily="18" charset="0"/>
              </a:rPr>
              <a:t>Select the one that achieves objectives with minimal costs</a:t>
            </a:r>
          </a:p>
          <a:p>
            <a:r>
              <a:rPr lang="en-US" dirty="0">
                <a:latin typeface="Bell MT" panose="02020503060305020303" pitchFamily="18" charset="0"/>
              </a:rPr>
              <a:t>Problems: assumes accurate information, what is the unit of analysis?, flawed decision makers – see what they want &amp; limited capacity</a:t>
            </a:r>
          </a:p>
        </p:txBody>
      </p:sp>
    </p:spTree>
    <p:extLst>
      <p:ext uri="{BB962C8B-B14F-4D97-AF65-F5344CB8AC3E}">
        <p14:creationId xmlns:p14="http://schemas.microsoft.com/office/powerpoint/2010/main" val="423244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Foreign Policy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Foreign policy analysis attempts to understand states’ behavior in terms of actors and processes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Bureaucratic focus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Decision making focus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Psychological focus</a:t>
            </a:r>
          </a:p>
          <a:p>
            <a:pPr lvl="1"/>
            <a:endParaRPr lang="en-US" dirty="0">
              <a:latin typeface="Bell MT" panose="02020503060305020303" pitchFamily="18" charset="0"/>
            </a:endParaRPr>
          </a:p>
          <a:p>
            <a:r>
              <a:rPr lang="en-US" dirty="0">
                <a:latin typeface="Bell MT" panose="02020503060305020303" pitchFamily="18" charset="0"/>
              </a:rPr>
              <a:t>All tend to focus on the executive branch</a:t>
            </a:r>
          </a:p>
        </p:txBody>
      </p:sp>
    </p:spTree>
    <p:extLst>
      <p:ext uri="{BB962C8B-B14F-4D97-AF65-F5344CB8AC3E}">
        <p14:creationId xmlns:p14="http://schemas.microsoft.com/office/powerpoint/2010/main" val="168295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Branches of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The executive branch is main player in foreign policy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Article II powers of the US Constitution give President great power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Is commander-in-chief of the army and navy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Can negotiate and make treaties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Appoints ambassadors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President is also the only single person who represents the entire country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Central focus point gives President power to handle “national” affairs</a:t>
            </a:r>
          </a:p>
          <a:p>
            <a:pPr lvl="3"/>
            <a:r>
              <a:rPr lang="en-US" dirty="0">
                <a:latin typeface="Bell MT" panose="02020503060305020303" pitchFamily="18" charset="0"/>
              </a:rPr>
              <a:t>Single “voice”</a:t>
            </a:r>
          </a:p>
        </p:txBody>
      </p:sp>
    </p:spTree>
    <p:extLst>
      <p:ext uri="{BB962C8B-B14F-4D97-AF65-F5344CB8AC3E}">
        <p14:creationId xmlns:p14="http://schemas.microsoft.com/office/powerpoint/2010/main" val="85503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Branches of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There are some sharing of power w/ legislative and judicial</a:t>
            </a:r>
          </a:p>
          <a:p>
            <a:r>
              <a:rPr lang="en-US" dirty="0">
                <a:latin typeface="Bell MT" panose="02020503060305020303" pitchFamily="18" charset="0"/>
              </a:rPr>
              <a:t>Only Congress can declare war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Often ignored in practice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“War Powers Resolution” gives Presidents 60 days to use troops in combat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Hard for members of Congress to override the President, even when they have the authority to do so.</a:t>
            </a:r>
          </a:p>
          <a:p>
            <a:r>
              <a:rPr lang="en-US" dirty="0">
                <a:latin typeface="Bell MT" panose="02020503060305020303" pitchFamily="18" charset="0"/>
              </a:rPr>
              <a:t>Senate must approve treaties and appointments</a:t>
            </a:r>
          </a:p>
          <a:p>
            <a:r>
              <a:rPr lang="en-US" dirty="0">
                <a:latin typeface="Bell MT" panose="02020503060305020303" pitchFamily="18" charset="0"/>
              </a:rPr>
              <a:t>Congress has the “power of the purse”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Can defund things it doesn’t like</a:t>
            </a:r>
          </a:p>
          <a:p>
            <a:endParaRPr lang="en-US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1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Branches of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Judicial Branch can rule on legality of conduct of other branches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“Pentagon Papers” and censorship</a:t>
            </a:r>
          </a:p>
          <a:p>
            <a:pPr lvl="2"/>
            <a:r>
              <a:rPr lang="en-US" dirty="0">
                <a:latin typeface="Bell MT" panose="02020503060305020303" pitchFamily="18" charset="0"/>
                <a:hlinkClick r:id="rId2"/>
              </a:rPr>
              <a:t>https://youtu.be/F4kQG1bPf2k</a:t>
            </a:r>
            <a:r>
              <a:rPr lang="en-US" dirty="0">
                <a:latin typeface="Bell MT" panose="02020503060305020303" pitchFamily="18" charset="0"/>
              </a:rPr>
              <a:t>, https://youtu.be/51WekYfoVOk</a:t>
            </a:r>
            <a:endParaRPr lang="en-US" dirty="0">
              <a:latin typeface="Bell MT" panose="02020503060305020303" pitchFamily="18" charset="0"/>
            </a:endParaRPr>
          </a:p>
          <a:p>
            <a:pPr lvl="1"/>
            <a:r>
              <a:rPr lang="en-US" dirty="0">
                <a:latin typeface="Bell MT" panose="02020503060305020303" pitchFamily="18" charset="0"/>
              </a:rPr>
              <a:t>“</a:t>
            </a:r>
            <a:r>
              <a:rPr lang="en-US" dirty="0" err="1">
                <a:latin typeface="Bell MT" panose="02020503060305020303" pitchFamily="18" charset="0"/>
              </a:rPr>
              <a:t>Hamdi</a:t>
            </a:r>
            <a:r>
              <a:rPr lang="en-US" dirty="0">
                <a:latin typeface="Bell MT" panose="02020503060305020303" pitchFamily="18" charset="0"/>
              </a:rPr>
              <a:t> v. Rumsfeld” and “</a:t>
            </a:r>
            <a:r>
              <a:rPr lang="en-US" dirty="0" err="1">
                <a:latin typeface="Bell MT" panose="02020503060305020303" pitchFamily="18" charset="0"/>
              </a:rPr>
              <a:t>Hamdan</a:t>
            </a:r>
            <a:r>
              <a:rPr lang="en-US" dirty="0">
                <a:latin typeface="Bell MT" panose="02020503060305020303" pitchFamily="18" charset="0"/>
              </a:rPr>
              <a:t> v. Rumsfeld”– civil liberties and human rights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https://youtu.be/yP2KbkEHp-M</a:t>
            </a:r>
            <a:endParaRPr lang="en-US" dirty="0">
              <a:latin typeface="Bell MT" panose="02020503060305020303" pitchFamily="18" charset="0"/>
            </a:endParaRPr>
          </a:p>
          <a:p>
            <a:pPr lvl="1"/>
            <a:endParaRPr lang="en-US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9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Bureaucracies in Foreign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Bureaucracies or “ministries” or “departments” take vital role in determining actions of states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Ministry of foreign affairs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Ministry of defenses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Ministry of trade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Intelligence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CIA (MI6) does HUMINT,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NSA (GCHQ) does SIGINT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Law Enforcement and counter-terrorism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FBI (MI5)</a:t>
            </a:r>
          </a:p>
        </p:txBody>
      </p:sp>
    </p:spTree>
    <p:extLst>
      <p:ext uri="{BB962C8B-B14F-4D97-AF65-F5344CB8AC3E}">
        <p14:creationId xmlns:p14="http://schemas.microsoft.com/office/powerpoint/2010/main" val="1871187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ll MT" panose="02020503060305020303" pitchFamily="18" charset="0"/>
              </a:rPr>
              <a:t>Who Makes Foreign Policy?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ell MT" panose="02020503060305020303" pitchFamily="18" charset="0"/>
              </a:rPr>
              <a:t>Question becomes complex</a:t>
            </a:r>
          </a:p>
          <a:p>
            <a:pPr lvl="1"/>
            <a:r>
              <a:rPr lang="en-US" dirty="0">
                <a:latin typeface="Bell MT" panose="02020503060305020303" pitchFamily="18" charset="0"/>
              </a:rPr>
              <a:t>Various bureaucracies have various goals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Assisting president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Maintaining career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Furthering budget</a:t>
            </a:r>
          </a:p>
          <a:p>
            <a:pPr lvl="2"/>
            <a:r>
              <a:rPr lang="en-US" dirty="0">
                <a:latin typeface="Bell MT" panose="02020503060305020303" pitchFamily="18" charset="0"/>
              </a:rPr>
              <a:t>Attaining “mission”</a:t>
            </a:r>
          </a:p>
          <a:p>
            <a:r>
              <a:rPr lang="en-US" dirty="0">
                <a:latin typeface="Bell MT" panose="02020503060305020303" pitchFamily="18" charset="0"/>
              </a:rPr>
              <a:t>President fights w/ congress and courts….</a:t>
            </a:r>
          </a:p>
          <a:p>
            <a:r>
              <a:rPr lang="en-US" dirty="0">
                <a:latin typeface="Bell MT" panose="02020503060305020303" pitchFamily="18" charset="0"/>
              </a:rPr>
              <a:t>Public opinion constrains</a:t>
            </a:r>
          </a:p>
        </p:txBody>
      </p:sp>
    </p:spTree>
    <p:extLst>
      <p:ext uri="{BB962C8B-B14F-4D97-AF65-F5344CB8AC3E}">
        <p14:creationId xmlns:p14="http://schemas.microsoft.com/office/powerpoint/2010/main" val="1883721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439</Words>
  <Application>Microsoft Office PowerPoint</Application>
  <PresentationFormat>Widescreen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Bell MT</vt:lpstr>
      <vt:lpstr>Calibri</vt:lpstr>
      <vt:lpstr>Calibri Light</vt:lpstr>
      <vt:lpstr>Office Theme</vt:lpstr>
      <vt:lpstr>Lecture #6: Bureaucracies, Groups, and Individuals in the Foreign Policy Process</vt:lpstr>
      <vt:lpstr>Rational Action Model</vt:lpstr>
      <vt:lpstr>Foreign Policy Analysis</vt:lpstr>
      <vt:lpstr>Branches of Government</vt:lpstr>
      <vt:lpstr>Branches of Government</vt:lpstr>
      <vt:lpstr>Branches of Government</vt:lpstr>
      <vt:lpstr>Bureaucracies in Foreign Policy</vt:lpstr>
      <vt:lpstr>Who Makes Foreign Policy?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#6: The State, Society, and Foreign Policy</dc:title>
  <dc:creator>Allen Bolar</dc:creator>
  <cp:lastModifiedBy>Allen Bolar</cp:lastModifiedBy>
  <cp:revision>10</cp:revision>
  <dcterms:created xsi:type="dcterms:W3CDTF">2017-03-23T17:27:19Z</dcterms:created>
  <dcterms:modified xsi:type="dcterms:W3CDTF">2017-03-24T00:41:41Z</dcterms:modified>
</cp:coreProperties>
</file>