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8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5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4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4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5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6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95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6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F097D-E57F-4901-9818-014B920EB6D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A53C8-8969-4013-8122-EDACC3E63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4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 #7: the National Interest and Decision Making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April 6, 2017</a:t>
            </a:r>
          </a:p>
        </p:txBody>
      </p:sp>
    </p:spTree>
    <p:extLst>
      <p:ext uri="{BB962C8B-B14F-4D97-AF65-F5344CB8AC3E}">
        <p14:creationId xmlns:p14="http://schemas.microsoft.com/office/powerpoint/2010/main" val="916310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Midterm next Tuesday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In-class</a:t>
            </a:r>
          </a:p>
          <a:p>
            <a:r>
              <a:rPr lang="en-US" dirty="0"/>
              <a:t>Mix of short answers, multiple choice, some term ID’s, short essay</a:t>
            </a:r>
          </a:p>
          <a:p>
            <a:r>
              <a:rPr lang="en-US" dirty="0"/>
              <a:t>Review guide and all lecture </a:t>
            </a:r>
            <a:r>
              <a:rPr lang="en-US" dirty="0" err="1"/>
              <a:t>powerpoints</a:t>
            </a:r>
            <a:r>
              <a:rPr lang="en-US" dirty="0"/>
              <a:t> up tonight</a:t>
            </a:r>
          </a:p>
          <a:p>
            <a:r>
              <a:rPr lang="en-US" dirty="0"/>
              <a:t>Documentaries – Commanding Heights, “Pray the Devil Back to Hell”</a:t>
            </a:r>
          </a:p>
          <a:p>
            <a:r>
              <a:rPr lang="en-US" dirty="0"/>
              <a:t>4/11</a:t>
            </a:r>
          </a:p>
          <a:p>
            <a:r>
              <a:rPr lang="en-US" dirty="0"/>
              <a:t>Don’t need a blue book, do need a pen</a:t>
            </a:r>
          </a:p>
        </p:txBody>
      </p:sp>
    </p:spTree>
    <p:extLst>
      <p:ext uri="{BB962C8B-B14F-4D97-AF65-F5344CB8AC3E}">
        <p14:creationId xmlns:p14="http://schemas.microsoft.com/office/powerpoint/2010/main" val="1539659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Limits on traditional IR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such a thing as a “national interest”</a:t>
            </a:r>
          </a:p>
          <a:p>
            <a:r>
              <a:rPr lang="en-US" dirty="0"/>
              <a:t>States are rational</a:t>
            </a:r>
          </a:p>
        </p:txBody>
      </p:sp>
    </p:spTree>
    <p:extLst>
      <p:ext uri="{BB962C8B-B14F-4D97-AF65-F5344CB8AC3E}">
        <p14:creationId xmlns:p14="http://schemas.microsoft.com/office/powerpoint/2010/main" val="67174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the national interest?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defines the national interest?</a:t>
            </a:r>
          </a:p>
          <a:p>
            <a:r>
              <a:rPr lang="en-US" dirty="0"/>
              <a:t>Why is that definition chosen over others?</a:t>
            </a:r>
          </a:p>
          <a:p>
            <a:endParaRPr lang="en-US" dirty="0"/>
          </a:p>
          <a:p>
            <a:r>
              <a:rPr lang="en-US" dirty="0"/>
              <a:t>Realists assume there is a single set of interests and policy makers recognize and pursue them.</a:t>
            </a:r>
          </a:p>
          <a:p>
            <a:r>
              <a:rPr lang="en-US" dirty="0"/>
              <a:t>Is the “national interest” a myth, and there is rather a variety of special interests that drive policy?</a:t>
            </a:r>
          </a:p>
        </p:txBody>
      </p:sp>
    </p:spTree>
    <p:extLst>
      <p:ext uri="{BB962C8B-B14F-4D97-AF65-F5344CB8AC3E}">
        <p14:creationId xmlns:p14="http://schemas.microsoft.com/office/powerpoint/2010/main" val="2074653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kinds of interest groups?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interest groups want from policy?</a:t>
            </a:r>
          </a:p>
          <a:p>
            <a:r>
              <a:rPr lang="en-US" dirty="0"/>
              <a:t>They care about trade and war</a:t>
            </a:r>
          </a:p>
          <a:p>
            <a:r>
              <a:rPr lang="en-US" dirty="0"/>
              <a:t>Typical economic policy argues that trade is mutually beneficial, overall.</a:t>
            </a:r>
          </a:p>
          <a:p>
            <a:pPr lvl="1"/>
            <a:r>
              <a:rPr lang="en-US" dirty="0"/>
              <a:t>But there are winners and losers</a:t>
            </a:r>
          </a:p>
          <a:p>
            <a:pPr lvl="2"/>
            <a:r>
              <a:rPr lang="en-US" dirty="0"/>
              <a:t>Steel industry vs. agriculture</a:t>
            </a:r>
          </a:p>
          <a:p>
            <a:pPr lvl="2"/>
            <a:r>
              <a:rPr lang="en-US" dirty="0"/>
              <a:t>California vs. Industrial Midwest</a:t>
            </a:r>
          </a:p>
          <a:p>
            <a:pPr lvl="2"/>
            <a:r>
              <a:rPr lang="en-US" dirty="0"/>
              <a:t>Labor unions vs. “big business”</a:t>
            </a:r>
          </a:p>
          <a:p>
            <a:pPr lvl="1"/>
            <a:r>
              <a:rPr lang="en-US" dirty="0"/>
              <a:t>Fair trade vs. free trade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44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do interest groups want?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Military budgets are huge</a:t>
            </a:r>
          </a:p>
          <a:p>
            <a:pPr lvl="1"/>
            <a:r>
              <a:rPr lang="en-US" dirty="0"/>
              <a:t>“military-industrial complex”</a:t>
            </a:r>
          </a:p>
          <a:p>
            <a:r>
              <a:rPr lang="en-US" dirty="0"/>
              <a:t>Contractors, business, military employees want big budget</a:t>
            </a:r>
          </a:p>
          <a:p>
            <a:endParaRPr lang="en-US" dirty="0"/>
          </a:p>
          <a:p>
            <a:r>
              <a:rPr lang="en-US" dirty="0"/>
              <a:t>NGOs have projects, policies, and interests that they care about.</a:t>
            </a:r>
          </a:p>
          <a:p>
            <a:pPr lvl="1"/>
            <a:r>
              <a:rPr lang="en-US" dirty="0"/>
              <a:t>Foreign aid, disease prevention and public health, famine relief, human rights, democratization</a:t>
            </a:r>
          </a:p>
        </p:txBody>
      </p:sp>
    </p:spTree>
    <p:extLst>
      <p:ext uri="{BB962C8B-B14F-4D97-AF65-F5344CB8AC3E}">
        <p14:creationId xmlns:p14="http://schemas.microsoft.com/office/powerpoint/2010/main" val="431040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 interest groups influence policy?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Money</a:t>
            </a:r>
          </a:p>
          <a:p>
            <a:r>
              <a:rPr lang="en-US" dirty="0"/>
              <a:t>	advertising</a:t>
            </a:r>
          </a:p>
          <a:p>
            <a:r>
              <a:rPr lang="en-US" dirty="0"/>
              <a:t>	donations</a:t>
            </a:r>
          </a:p>
          <a:p>
            <a:r>
              <a:rPr lang="en-US" dirty="0"/>
              <a:t>Expertise</a:t>
            </a:r>
          </a:p>
          <a:p>
            <a:r>
              <a:rPr lang="en-US" dirty="0"/>
              <a:t>Lobbying</a:t>
            </a:r>
          </a:p>
          <a:p>
            <a:r>
              <a:rPr lang="en-US" dirty="0"/>
              <a:t>Votes</a:t>
            </a:r>
          </a:p>
          <a:p>
            <a:r>
              <a:rPr lang="en-US" dirty="0"/>
              <a:t>Jobs after life in politics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64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resist “interest group” driven policy?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International organizations like the WTO and the EU can help</a:t>
            </a:r>
          </a:p>
          <a:p>
            <a:pPr lvl="1"/>
            <a:r>
              <a:rPr lang="en-US" dirty="0"/>
              <a:t>WTO forces countries towards consistent trade practices</a:t>
            </a:r>
          </a:p>
          <a:p>
            <a:pPr lvl="1"/>
            <a:r>
              <a:rPr lang="en-US" dirty="0"/>
              <a:t>EU forces countries towards common regulations and policy</a:t>
            </a:r>
          </a:p>
          <a:p>
            <a:pPr lvl="2"/>
            <a:r>
              <a:rPr lang="en-US" dirty="0"/>
              <a:t>A number of countries see it as an important check on bad local policies</a:t>
            </a:r>
          </a:p>
          <a:p>
            <a:pPr lvl="2"/>
            <a:endParaRPr lang="en-US" dirty="0"/>
          </a:p>
          <a:p>
            <a:r>
              <a:rPr lang="en-US" dirty="0"/>
              <a:t>Public Opinion</a:t>
            </a:r>
          </a:p>
          <a:p>
            <a:pPr lvl="1"/>
            <a:r>
              <a:rPr lang="en-US" dirty="0"/>
              <a:t>Can be quite powerful</a:t>
            </a:r>
          </a:p>
        </p:txBody>
      </p:sp>
    </p:spTree>
    <p:extLst>
      <p:ext uri="{BB962C8B-B14F-4D97-AF65-F5344CB8AC3E}">
        <p14:creationId xmlns:p14="http://schemas.microsoft.com/office/powerpoint/2010/main" val="290828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Public Opinion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public opinion matter?</a:t>
            </a:r>
          </a:p>
          <a:p>
            <a:pPr lvl="1"/>
            <a:r>
              <a:rPr lang="en-US" dirty="0"/>
              <a:t>Do we want our foreign policy run by us? Or by experts?</a:t>
            </a:r>
          </a:p>
          <a:p>
            <a:r>
              <a:rPr lang="en-US" dirty="0"/>
              <a:t>Foreign policy very important, but one of the least “cared” about issues by voters with the exception of wars, typically.</a:t>
            </a:r>
          </a:p>
          <a:p>
            <a:pPr lvl="1"/>
            <a:r>
              <a:rPr lang="en-US" dirty="0"/>
              <a:t>In limited cases trade when it hurts specific sectors</a:t>
            </a:r>
          </a:p>
          <a:p>
            <a:pPr lvl="1"/>
            <a:r>
              <a:rPr lang="en-US" dirty="0"/>
              <a:t>Voters have limited info </a:t>
            </a:r>
            <a:r>
              <a:rPr lang="en-US" dirty="0" err="1"/>
              <a:t>abt</a:t>
            </a:r>
            <a:r>
              <a:rPr lang="en-US" dirty="0"/>
              <a:t> foreign countries</a:t>
            </a:r>
          </a:p>
          <a:p>
            <a:pPr lvl="2"/>
            <a:r>
              <a:rPr lang="en-US" dirty="0"/>
              <a:t>Very easily led by media and leaders</a:t>
            </a:r>
          </a:p>
          <a:p>
            <a:pPr lvl="2"/>
            <a:r>
              <a:rPr lang="en-US" dirty="0"/>
              <a:t>“elite consensus” is important, mainstream effect</a:t>
            </a:r>
          </a:p>
          <a:p>
            <a:r>
              <a:rPr lang="en-US" dirty="0"/>
              <a:t>Competition over public opinion</a:t>
            </a:r>
          </a:p>
          <a:p>
            <a:pPr lvl="1"/>
            <a:r>
              <a:rPr lang="en-US" dirty="0"/>
              <a:t>Framing – terrorism, immigration</a:t>
            </a:r>
          </a:p>
        </p:txBody>
      </p:sp>
    </p:spTree>
    <p:extLst>
      <p:ext uri="{BB962C8B-B14F-4D97-AF65-F5344CB8AC3E}">
        <p14:creationId xmlns:p14="http://schemas.microsoft.com/office/powerpoint/2010/main" val="2643816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Role of the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Media plays an important role in shaping public opinion</a:t>
            </a:r>
          </a:p>
          <a:p>
            <a:pPr lvl="1"/>
            <a:r>
              <a:rPr lang="en-US" dirty="0"/>
              <a:t>Driven by expertise</a:t>
            </a:r>
          </a:p>
          <a:p>
            <a:pPr lvl="1"/>
            <a:r>
              <a:rPr lang="en-US" dirty="0"/>
              <a:t>“bias”</a:t>
            </a:r>
          </a:p>
          <a:p>
            <a:pPr lvl="1"/>
            <a:r>
              <a:rPr lang="en-US" dirty="0"/>
              <a:t>Money and ratings</a:t>
            </a:r>
          </a:p>
          <a:p>
            <a:r>
              <a:rPr lang="en-US" dirty="0"/>
              <a:t>Different models of the role of public opinion, media, executive</a:t>
            </a:r>
          </a:p>
          <a:p>
            <a:r>
              <a:rPr lang="en-US" dirty="0"/>
              <a:t>Executive =&gt; Agenda =&gt; Media coverage =&gt; public opinion</a:t>
            </a:r>
          </a:p>
          <a:p>
            <a:r>
              <a:rPr lang="en-US" dirty="0"/>
              <a:t>Media coverage =&gt; agenda =&gt; public opinion =&gt; executive</a:t>
            </a:r>
          </a:p>
          <a:p>
            <a:r>
              <a:rPr lang="en-US" dirty="0"/>
              <a:t>Public =&gt; agenda =&gt; media coverage =&gt; executive</a:t>
            </a:r>
          </a:p>
        </p:txBody>
      </p:sp>
    </p:spTree>
    <p:extLst>
      <p:ext uri="{BB962C8B-B14F-4D97-AF65-F5344CB8AC3E}">
        <p14:creationId xmlns:p14="http://schemas.microsoft.com/office/powerpoint/2010/main" val="3878919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Individual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Perception and misperception</a:t>
            </a:r>
          </a:p>
          <a:p>
            <a:pPr lvl="1"/>
            <a:r>
              <a:rPr lang="en-US" dirty="0"/>
              <a:t>Limitations on rationality</a:t>
            </a:r>
          </a:p>
          <a:p>
            <a:pPr lvl="2"/>
            <a:r>
              <a:rPr lang="en-US" dirty="0"/>
              <a:t>Bounded rationality – try to be rational but there are ability limits</a:t>
            </a:r>
          </a:p>
          <a:p>
            <a:pPr lvl="2"/>
            <a:r>
              <a:rPr lang="en-US" dirty="0"/>
              <a:t>Bolstering – the tendency to increase ones certainty once a decision is made</a:t>
            </a:r>
          </a:p>
          <a:p>
            <a:pPr lvl="2"/>
            <a:r>
              <a:rPr lang="en-US" dirty="0"/>
              <a:t>Bias</a:t>
            </a:r>
          </a:p>
          <a:p>
            <a:pPr lvl="3"/>
            <a:r>
              <a:rPr lang="en-US" dirty="0"/>
              <a:t>Unmotivated – result of simplification</a:t>
            </a:r>
          </a:p>
          <a:p>
            <a:pPr lvl="3"/>
            <a:r>
              <a:rPr lang="en-US" dirty="0"/>
              <a:t>Motivated – result of some psychological need </a:t>
            </a:r>
          </a:p>
          <a:p>
            <a:pPr lvl="3"/>
            <a:r>
              <a:rPr lang="en-US" dirty="0"/>
              <a:t>Fundamental attribution bias</a:t>
            </a:r>
          </a:p>
          <a:p>
            <a:pPr lvl="4"/>
            <a:r>
              <a:rPr lang="en-US" dirty="0"/>
              <a:t>We apply different attributions to our adversaries than to ourselves</a:t>
            </a:r>
          </a:p>
          <a:p>
            <a:pPr lvl="5"/>
            <a:r>
              <a:rPr lang="en-US" dirty="0"/>
              <a:t>We are more likely to misperceive the actions of others than our own</a:t>
            </a:r>
          </a:p>
          <a:p>
            <a:pPr lvl="3"/>
            <a:r>
              <a:rPr lang="en-US" dirty="0"/>
              <a:t>Framing bias – it matters how things are framed</a:t>
            </a:r>
          </a:p>
          <a:p>
            <a:pPr lvl="4"/>
            <a:r>
              <a:rPr lang="en-US" dirty="0"/>
              <a:t>“losing a dollar vs. not gaining a dollar”</a:t>
            </a:r>
          </a:p>
          <a:p>
            <a:pPr lvl="3"/>
            <a:r>
              <a:rPr lang="en-US" dirty="0"/>
              <a:t>Status quo bias – can lead to bad/short-sighted decisions to preserve what is</a:t>
            </a:r>
          </a:p>
        </p:txBody>
      </p:sp>
    </p:spTree>
    <p:extLst>
      <p:ext uri="{BB962C8B-B14F-4D97-AF65-F5344CB8AC3E}">
        <p14:creationId xmlns:p14="http://schemas.microsoft.com/office/powerpoint/2010/main" val="710320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Historical Lessons and Analogies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learn from history, but sometimes not in a good way</a:t>
            </a:r>
          </a:p>
          <a:p>
            <a:pPr lvl="1"/>
            <a:r>
              <a:rPr lang="en-US" dirty="0"/>
              <a:t>Lesson of Munich – appeasement</a:t>
            </a:r>
          </a:p>
          <a:p>
            <a:pPr lvl="2"/>
            <a:r>
              <a:rPr lang="en-US" dirty="0"/>
              <a:t>Referring to British attempts to appease Hitler at the 1938 Munich Conference</a:t>
            </a:r>
          </a:p>
          <a:p>
            <a:pPr lvl="2"/>
            <a:r>
              <a:rPr lang="en-US" dirty="0"/>
              <a:t>Vietnam</a:t>
            </a:r>
          </a:p>
          <a:p>
            <a:pPr lvl="2"/>
            <a:r>
              <a:rPr lang="en-US" dirty="0"/>
              <a:t>War on Terrorism</a:t>
            </a:r>
          </a:p>
          <a:p>
            <a:pPr lvl="1"/>
            <a:r>
              <a:rPr lang="en-US" dirty="0"/>
              <a:t>Lessons of Vietnam – fear of quagmire</a:t>
            </a:r>
          </a:p>
          <a:p>
            <a:pPr lvl="2"/>
            <a:r>
              <a:rPr lang="en-US" dirty="0"/>
              <a:t>Heightened resistance to use of American ground troops</a:t>
            </a:r>
          </a:p>
          <a:p>
            <a:pPr lvl="2"/>
            <a:r>
              <a:rPr lang="en-US" dirty="0"/>
              <a:t>Powell doctrine</a:t>
            </a:r>
          </a:p>
        </p:txBody>
      </p:sp>
    </p:spTree>
    <p:extLst>
      <p:ext uri="{BB962C8B-B14F-4D97-AF65-F5344CB8AC3E}">
        <p14:creationId xmlns:p14="http://schemas.microsoft.com/office/powerpoint/2010/main" val="3622776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628</Words>
  <Application>Microsoft Office PowerPoint</Application>
  <PresentationFormat>Widescreen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Lecture #7: the National Interest and Decision Making</vt:lpstr>
      <vt:lpstr>Midterm next Tuesday</vt:lpstr>
      <vt:lpstr>Limits on traditional IR thinking</vt:lpstr>
      <vt:lpstr>What is the national interest?</vt:lpstr>
      <vt:lpstr>What kinds of interest groups?</vt:lpstr>
      <vt:lpstr>What do interest groups want?</vt:lpstr>
      <vt:lpstr>How do interest groups influence policy?</vt:lpstr>
      <vt:lpstr>How to resist “interest group” driven policy?</vt:lpstr>
      <vt:lpstr>Public Opinion</vt:lpstr>
      <vt:lpstr>Role of the Media</vt:lpstr>
      <vt:lpstr>Individual Decision Making</vt:lpstr>
      <vt:lpstr>Historical Lessons and Analogies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#7: the National Interest and Decision Making</dc:title>
  <dc:creator>Allen Bolar</dc:creator>
  <cp:lastModifiedBy>Allen Bolar</cp:lastModifiedBy>
  <cp:revision>13</cp:revision>
  <dcterms:created xsi:type="dcterms:W3CDTF">2017-04-06T18:14:28Z</dcterms:created>
  <dcterms:modified xsi:type="dcterms:W3CDTF">2017-04-06T20:38:54Z</dcterms:modified>
</cp:coreProperties>
</file>