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5" r:id="rId4"/>
    <p:sldId id="276" r:id="rId5"/>
    <p:sldId id="277" r:id="rId6"/>
    <p:sldId id="280" r:id="rId7"/>
    <p:sldId id="281" r:id="rId8"/>
    <p:sldId id="278" r:id="rId9"/>
    <p:sldId id="279" r:id="rId10"/>
    <p:sldId id="282" r:id="rId11"/>
    <p:sldId id="283" r:id="rId12"/>
    <p:sldId id="289" r:id="rId13"/>
    <p:sldId id="286" r:id="rId14"/>
    <p:sldId id="284" r:id="rId15"/>
    <p:sldId id="287" r:id="rId16"/>
    <p:sldId id="288" r:id="rId17"/>
    <p:sldId id="290" r:id="rId18"/>
    <p:sldId id="291" r:id="rId19"/>
    <p:sldId id="285"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D15959-BDBA-44E2-80F6-F0B25C6A42F0}"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177253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D15959-BDBA-44E2-80F6-F0B25C6A42F0}"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637913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D15959-BDBA-44E2-80F6-F0B25C6A42F0}"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2666769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D15959-BDBA-44E2-80F6-F0B25C6A42F0}" type="datetimeFigureOut">
              <a:rPr lang="en-US" smtClean="0"/>
              <a:t>4/26/2017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1145027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D15959-BDBA-44E2-80F6-F0B25C6A42F0}" type="datetimeFigureOut">
              <a:rPr lang="en-US" smtClean="0"/>
              <a:t>4/26/2017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3049408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D15959-BDBA-44E2-80F6-F0B25C6A42F0}" type="datetimeFigureOut">
              <a:rPr lang="en-US" smtClean="0"/>
              <a:t>4/26/2017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2164884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D15959-BDBA-44E2-80F6-F0B25C6A42F0}" type="datetimeFigureOut">
              <a:rPr lang="en-US" smtClean="0"/>
              <a:t>4/26/2017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3828684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3D15959-BDBA-44E2-80F6-F0B25C6A42F0}" type="datetimeFigureOut">
              <a:rPr lang="en-US" smtClean="0"/>
              <a:t>4/26/2017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6793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3D15959-BDBA-44E2-80F6-F0B25C6A42F0}" type="datetimeFigureOut">
              <a:rPr lang="en-US" smtClean="0"/>
              <a:t>4/26/2017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1229337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D15959-BDBA-44E2-80F6-F0B25C6A42F0}"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2605686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D15959-BDBA-44E2-80F6-F0B25C6A42F0}"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034C9-2E7B-43F9-9791-3750B7477226}" type="slidenum">
              <a:rPr lang="en-US" smtClean="0"/>
              <a:t>‹#›</a:t>
            </a:fld>
            <a:endParaRPr lang="en-US"/>
          </a:p>
        </p:txBody>
      </p:sp>
    </p:spTree>
    <p:extLst>
      <p:ext uri="{BB962C8B-B14F-4D97-AF65-F5344CB8AC3E}">
        <p14:creationId xmlns:p14="http://schemas.microsoft.com/office/powerpoint/2010/main" val="2367208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1"/>
            <a:ext cx="5384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DA30CC52-6C5E-4DF9-9759-A30BA9B2F9AC}" type="slidenum">
              <a:rPr lang="en-US" altLang="en-US"/>
              <a:pPr/>
              <a:t>‹#›</a:t>
            </a:fld>
            <a:endParaRPr lang="en-US" altLang="en-US"/>
          </a:p>
        </p:txBody>
      </p:sp>
    </p:spTree>
    <p:extLst>
      <p:ext uri="{BB962C8B-B14F-4D97-AF65-F5344CB8AC3E}">
        <p14:creationId xmlns:p14="http://schemas.microsoft.com/office/powerpoint/2010/main" val="1946124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D15959-BDBA-44E2-80F6-F0B25C6A42F0}" type="datetimeFigureOut">
              <a:rPr lang="en-US" smtClean="0"/>
              <a:t>4/26/2017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6034C9-2E7B-43F9-9791-3750B7477226}" type="slidenum">
              <a:rPr lang="en-US" smtClean="0"/>
              <a:t>‹#›</a:t>
            </a:fld>
            <a:endParaRPr lang="en-US"/>
          </a:p>
        </p:txBody>
      </p:sp>
    </p:spTree>
    <p:extLst>
      <p:ext uri="{BB962C8B-B14F-4D97-AF65-F5344CB8AC3E}">
        <p14:creationId xmlns:p14="http://schemas.microsoft.com/office/powerpoint/2010/main" val="651064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nytimes.com/2017/04/11/business/economy/trump-china-currency-manipulation-trade.html?_r=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marketwatch.com/story/trump-comes-around-to-the-sound-of-the-phrase-strong-dollar-2017-04-1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Lecture #8: Fundamentals of International Political Economy</a:t>
            </a:r>
          </a:p>
        </p:txBody>
      </p:sp>
      <p:sp>
        <p:nvSpPr>
          <p:cNvPr id="3" name="Subtitle 2"/>
          <p:cNvSpPr>
            <a:spLocks noGrp="1"/>
          </p:cNvSpPr>
          <p:nvPr>
            <p:ph type="subTitle" idx="1"/>
          </p:nvPr>
        </p:nvSpPr>
        <p:spPr/>
        <p:txBody>
          <a:bodyPr/>
          <a:lstStyle/>
          <a:p>
            <a:r>
              <a:rPr lang="en-US" dirty="0"/>
              <a:t>April 13, 2017</a:t>
            </a:r>
          </a:p>
        </p:txBody>
      </p:sp>
    </p:spTree>
    <p:extLst>
      <p:ext uri="{BB962C8B-B14F-4D97-AF65-F5344CB8AC3E}">
        <p14:creationId xmlns:p14="http://schemas.microsoft.com/office/powerpoint/2010/main" val="1596488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IPE?</a:t>
            </a:r>
          </a:p>
        </p:txBody>
      </p:sp>
      <p:sp>
        <p:nvSpPr>
          <p:cNvPr id="3" name="Content Placeholder 2"/>
          <p:cNvSpPr>
            <a:spLocks noGrp="1"/>
          </p:cNvSpPr>
          <p:nvPr>
            <p:ph idx="1"/>
          </p:nvPr>
        </p:nvSpPr>
        <p:spPr/>
        <p:txBody>
          <a:bodyPr/>
          <a:lstStyle/>
          <a:p>
            <a:r>
              <a:rPr lang="en-US" dirty="0"/>
              <a:t>International Political Economy (IPE) is the two-way relationship between international politics and international economics.</a:t>
            </a:r>
          </a:p>
          <a:p>
            <a:endParaRPr lang="en-US" dirty="0"/>
          </a:p>
          <a:p>
            <a:r>
              <a:rPr lang="en-US" dirty="0"/>
              <a:t>Globalization – the rapid increase in cross-border movement of goods, money, people, and ideas</a:t>
            </a:r>
          </a:p>
        </p:txBody>
      </p:sp>
    </p:spTree>
    <p:extLst>
      <p:ext uri="{BB962C8B-B14F-4D97-AF65-F5344CB8AC3E}">
        <p14:creationId xmlns:p14="http://schemas.microsoft.com/office/powerpoint/2010/main" val="767145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confronting Gov’ts</a:t>
            </a:r>
          </a:p>
        </p:txBody>
      </p:sp>
      <p:sp>
        <p:nvSpPr>
          <p:cNvPr id="3" name="Content Placeholder 2"/>
          <p:cNvSpPr>
            <a:spLocks noGrp="1"/>
          </p:cNvSpPr>
          <p:nvPr>
            <p:ph idx="1"/>
          </p:nvPr>
        </p:nvSpPr>
        <p:spPr/>
        <p:txBody>
          <a:bodyPr/>
          <a:lstStyle/>
          <a:p>
            <a:r>
              <a:rPr lang="en-US" dirty="0"/>
              <a:t>To what extent should free trade be the state’s primary economic policy?</a:t>
            </a:r>
          </a:p>
          <a:p>
            <a:pPr lvl="1"/>
            <a:r>
              <a:rPr lang="en-US" dirty="0"/>
              <a:t>What are the benefits and dangers?</a:t>
            </a:r>
          </a:p>
          <a:p>
            <a:r>
              <a:rPr lang="en-US" dirty="0"/>
              <a:t>How does increasing exposure to the international economy affect the state’s ability to govern itself?</a:t>
            </a:r>
          </a:p>
          <a:p>
            <a:pPr lvl="1"/>
            <a:r>
              <a:rPr lang="en-US" dirty="0"/>
              <a:t>Trade can increase prosperity but also decrease local control</a:t>
            </a:r>
          </a:p>
          <a:p>
            <a:r>
              <a:rPr lang="en-US" dirty="0"/>
              <a:t>To what extent do countries need to coordinate w/ one another?</a:t>
            </a:r>
          </a:p>
          <a:p>
            <a:r>
              <a:rPr lang="en-US" dirty="0"/>
              <a:t>How should the </a:t>
            </a:r>
            <a:r>
              <a:rPr lang="en-US" dirty="0" err="1"/>
              <a:t>Gov</a:t>
            </a:r>
            <a:r>
              <a:rPr lang="en-US" dirty="0"/>
              <a:t> try to control the economy?</a:t>
            </a:r>
          </a:p>
          <a:p>
            <a:pPr lvl="1"/>
            <a:r>
              <a:rPr lang="en-US" dirty="0"/>
              <a:t>Fiscal and monetary policy</a:t>
            </a:r>
          </a:p>
        </p:txBody>
      </p:sp>
    </p:spTree>
    <p:extLst>
      <p:ext uri="{BB962C8B-B14F-4D97-AF65-F5344CB8AC3E}">
        <p14:creationId xmlns:p14="http://schemas.microsoft.com/office/powerpoint/2010/main" val="854079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altLang="en-US">
                <a:latin typeface="Bell MT" panose="02020503060305020303" pitchFamily="18" charset="0"/>
              </a:rPr>
              <a:t>Comparative Advantage</a:t>
            </a:r>
          </a:p>
        </p:txBody>
      </p:sp>
      <p:sp>
        <p:nvSpPr>
          <p:cNvPr id="19459" name="Rectangle 3"/>
          <p:cNvSpPr>
            <a:spLocks noGrp="1" noChangeArrowheads="1"/>
          </p:cNvSpPr>
          <p:nvPr>
            <p:ph type="body" idx="1"/>
          </p:nvPr>
        </p:nvSpPr>
        <p:spPr/>
        <p:txBody>
          <a:bodyPr/>
          <a:lstStyle/>
          <a:p>
            <a:r>
              <a:rPr lang="en-US" altLang="en-US" dirty="0">
                <a:latin typeface="Bell MT" panose="02020503060305020303" pitchFamily="18" charset="0"/>
              </a:rPr>
              <a:t>English Cloth and Portuguese Wine</a:t>
            </a:r>
          </a:p>
          <a:p>
            <a:pPr lvl="1"/>
            <a:r>
              <a:rPr lang="en-US" altLang="en-US" dirty="0">
                <a:latin typeface="Bell MT" panose="02020503060305020303" pitchFamily="18" charset="0"/>
              </a:rPr>
              <a:t>The English and the Portuguese will both be better off if they concentrate on what they do best and then trade.</a:t>
            </a:r>
          </a:p>
          <a:p>
            <a:pPr lvl="1"/>
            <a:r>
              <a:rPr lang="en-US" altLang="en-US" dirty="0">
                <a:latin typeface="Bell MT" panose="02020503060305020303" pitchFamily="18" charset="0"/>
              </a:rPr>
              <a:t>This is David Ricardo’s law of comparative advantage.</a:t>
            </a:r>
          </a:p>
          <a:p>
            <a:r>
              <a:rPr lang="en-US" altLang="en-US" dirty="0">
                <a:latin typeface="Bell MT" panose="02020503060305020303" pitchFamily="18" charset="0"/>
              </a:rPr>
              <a:t>Today, Americans trade Boeing airplanes, Hollywood movies, and Midwestern wheat for German cars and chemicals.</a:t>
            </a:r>
          </a:p>
          <a:p>
            <a:pPr lvl="1"/>
            <a:r>
              <a:rPr lang="en-US" altLang="en-US" dirty="0">
                <a:latin typeface="Bell MT" panose="02020503060305020303" pitchFamily="18" charset="0"/>
              </a:rPr>
              <a:t>California designs Apple products, China manufactures them</a:t>
            </a:r>
          </a:p>
          <a:p>
            <a:r>
              <a:rPr lang="en-US" altLang="en-US" dirty="0">
                <a:latin typeface="Bell MT" panose="02020503060305020303" pitchFamily="18" charset="0"/>
              </a:rPr>
              <a:t>Comparative advantage/trade leaves everyone better off even when other countries are better at making everything.</a:t>
            </a:r>
          </a:p>
          <a:p>
            <a:pPr lvl="1"/>
            <a:r>
              <a:rPr lang="en-US" altLang="en-US" dirty="0">
                <a:latin typeface="Bell MT" panose="02020503060305020303" pitchFamily="18" charset="0"/>
              </a:rPr>
              <a:t>But trade doesn’t effect everyone equally</a:t>
            </a:r>
          </a:p>
        </p:txBody>
      </p:sp>
    </p:spTree>
    <p:extLst>
      <p:ext uri="{BB962C8B-B14F-4D97-AF65-F5344CB8AC3E}">
        <p14:creationId xmlns:p14="http://schemas.microsoft.com/office/powerpoint/2010/main" val="3216500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Comparative Advantage and Liberalism</a:t>
            </a:r>
          </a:p>
        </p:txBody>
      </p:sp>
      <p:sp>
        <p:nvSpPr>
          <p:cNvPr id="3" name="Content Placeholder 2"/>
          <p:cNvSpPr>
            <a:spLocks noGrp="1"/>
          </p:cNvSpPr>
          <p:nvPr>
            <p:ph idx="1"/>
          </p:nvPr>
        </p:nvSpPr>
        <p:spPr/>
        <p:txBody>
          <a:bodyPr>
            <a:normAutofit fontScale="92500"/>
          </a:bodyPr>
          <a:lstStyle/>
          <a:p>
            <a:r>
              <a:rPr lang="en-US" dirty="0"/>
              <a:t>Liberals tend to view trade as categorically good – encourages cooperation, decreases war (too much to lose), everyone wins</a:t>
            </a:r>
          </a:p>
          <a:p>
            <a:r>
              <a:rPr lang="en-US" dirty="0"/>
              <a:t>Realists tend to view trade more skeptically – security is a zero-sum game, if one side is winning “more” than the other is losing</a:t>
            </a:r>
          </a:p>
          <a:p>
            <a:r>
              <a:rPr lang="en-US" dirty="0"/>
              <a:t>Trans-Pacific Partnership – like NAFTA but for SE Asia</a:t>
            </a:r>
          </a:p>
          <a:p>
            <a:pPr lvl="1"/>
            <a:r>
              <a:rPr lang="en-US" dirty="0"/>
              <a:t>Lowered tariffs in USA, US gets access to markets in SE Asia, puts pressure on China</a:t>
            </a:r>
          </a:p>
          <a:p>
            <a:pPr lvl="1"/>
            <a:r>
              <a:rPr lang="en-US" dirty="0"/>
              <a:t>Ties SE Asia in to American-style IP and legal laws</a:t>
            </a:r>
          </a:p>
          <a:p>
            <a:pPr lvl="1"/>
            <a:r>
              <a:rPr lang="en-US" dirty="0"/>
              <a:t>Increased trade would have hurt some, helped others</a:t>
            </a:r>
          </a:p>
          <a:p>
            <a:pPr lvl="1"/>
            <a:r>
              <a:rPr lang="en-US" dirty="0"/>
              <a:t>Attempt by the US to “win” long-term by bringing in large chunk of world trade into US led institutions.</a:t>
            </a:r>
          </a:p>
          <a:p>
            <a:pPr lvl="2"/>
            <a:r>
              <a:rPr lang="en-US" dirty="0"/>
              <a:t>China’s coming, </a:t>
            </a:r>
            <a:r>
              <a:rPr lang="en-US" dirty="0" err="1"/>
              <a:t>yo</a:t>
            </a:r>
            <a:endParaRPr lang="en-US" dirty="0"/>
          </a:p>
          <a:p>
            <a:pPr lvl="1"/>
            <a:endParaRPr lang="en-US" dirty="0"/>
          </a:p>
          <a:p>
            <a:pPr lvl="1"/>
            <a:endParaRPr lang="en-US" dirty="0"/>
          </a:p>
        </p:txBody>
      </p:sp>
    </p:spTree>
    <p:extLst>
      <p:ext uri="{BB962C8B-B14F-4D97-AF65-F5344CB8AC3E}">
        <p14:creationId xmlns:p14="http://schemas.microsoft.com/office/powerpoint/2010/main" val="96933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US Trade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5637" y="1468948"/>
            <a:ext cx="7726260" cy="4903204"/>
          </a:xfrm>
        </p:spPr>
      </p:pic>
    </p:spTree>
    <p:extLst>
      <p:ext uri="{BB962C8B-B14F-4D97-AF65-F5344CB8AC3E}">
        <p14:creationId xmlns:p14="http://schemas.microsoft.com/office/powerpoint/2010/main" val="2384819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US Trade Deficit</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5754" y="1439922"/>
            <a:ext cx="6820249" cy="5033994"/>
          </a:xfrm>
        </p:spPr>
      </p:pic>
    </p:spTree>
    <p:extLst>
      <p:ext uri="{BB962C8B-B14F-4D97-AF65-F5344CB8AC3E}">
        <p14:creationId xmlns:p14="http://schemas.microsoft.com/office/powerpoint/2010/main" val="957062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Balance of trade</a:t>
            </a:r>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l="226" r="226"/>
          <a:stretch>
            <a:fillRect/>
          </a:stretch>
        </p:blipFill>
        <p:spPr/>
      </p:pic>
      <p:sp>
        <p:nvSpPr>
          <p:cNvPr id="3" name="Content Placeholder 2"/>
          <p:cNvSpPr>
            <a:spLocks noGrp="1"/>
          </p:cNvSpPr>
          <p:nvPr>
            <p:ph type="body" sz="half" idx="2"/>
          </p:nvPr>
        </p:nvSpPr>
        <p:spPr/>
        <p:txBody>
          <a:bodyPr/>
          <a:lstStyle/>
          <a:p>
            <a:pPr marL="285750" indent="-285750">
              <a:buFont typeface="Arial" panose="020B0604020202020204" pitchFamily="34" charset="0"/>
              <a:buChar char="•"/>
            </a:pPr>
            <a:r>
              <a:rPr lang="en-US" dirty="0"/>
              <a:t>Trade deficit = exports minus imports</a:t>
            </a:r>
          </a:p>
          <a:p>
            <a:pPr marL="285750" indent="-285750">
              <a:buFont typeface="Arial" panose="020B0604020202020204" pitchFamily="34" charset="0"/>
              <a:buChar char="•"/>
            </a:pPr>
            <a:r>
              <a:rPr lang="en-US" dirty="0"/>
              <a:t>Over the long haul, you can’t buy more than you sell</a:t>
            </a:r>
          </a:p>
          <a:p>
            <a:pPr marL="285750" indent="-285750">
              <a:buFont typeface="Arial" panose="020B0604020202020204" pitchFamily="34" charset="0"/>
              <a:buChar char="•"/>
            </a:pPr>
            <a:r>
              <a:rPr lang="en-US" dirty="0"/>
              <a:t>So, trade deficit means you owe money</a:t>
            </a:r>
          </a:p>
          <a:p>
            <a:pPr marL="285750" indent="-285750">
              <a:buFont typeface="Arial" panose="020B0604020202020204" pitchFamily="34" charset="0"/>
              <a:buChar char="•"/>
            </a:pPr>
            <a:r>
              <a:rPr lang="en-US" dirty="0"/>
              <a:t>This lowers the value of your currency</a:t>
            </a:r>
          </a:p>
          <a:p>
            <a:pPr marL="285750" indent="-285750">
              <a:buFont typeface="Arial" panose="020B0604020202020204" pitchFamily="34" charset="0"/>
              <a:buChar char="•"/>
            </a:pPr>
            <a:r>
              <a:rPr lang="en-US" dirty="0"/>
              <a:t>This makes it harder to buy and easier to sell, ought to tend to equalize over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Growing economies often run trade deficits</a:t>
            </a:r>
          </a:p>
          <a:p>
            <a:pPr marL="285750" indent="-285750">
              <a:buFont typeface="Arial" panose="020B0604020202020204" pitchFamily="34" charset="0"/>
              <a:buChar char="•"/>
            </a:pPr>
            <a:r>
              <a:rPr lang="en-US" dirty="0"/>
              <a:t>Stable ones often run trade surpluses</a:t>
            </a:r>
          </a:p>
        </p:txBody>
      </p:sp>
    </p:spTree>
    <p:extLst>
      <p:ext uri="{BB962C8B-B14F-4D97-AF65-F5344CB8AC3E}">
        <p14:creationId xmlns:p14="http://schemas.microsoft.com/office/powerpoint/2010/main" val="3280675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latin typeface="Bell MT" panose="02020503060305020303" pitchFamily="18" charset="0"/>
              </a:rPr>
              <a:t>Effects of trade deficit</a:t>
            </a:r>
          </a:p>
        </p:txBody>
      </p:sp>
      <p:sp>
        <p:nvSpPr>
          <p:cNvPr id="6" name="Content Placeholder 5"/>
          <p:cNvSpPr>
            <a:spLocks noGrp="1"/>
          </p:cNvSpPr>
          <p:nvPr>
            <p:ph idx="1"/>
          </p:nvPr>
        </p:nvSpPr>
        <p:spPr/>
        <p:txBody>
          <a:bodyPr/>
          <a:lstStyle/>
          <a:p>
            <a:r>
              <a:rPr lang="en-US" dirty="0">
                <a:latin typeface="Bell MT" panose="02020503060305020303" pitchFamily="18" charset="0"/>
              </a:rPr>
              <a:t>Trade deficit means you are buying more than selling</a:t>
            </a:r>
          </a:p>
          <a:p>
            <a:pPr lvl="1"/>
            <a:r>
              <a:rPr lang="en-US" dirty="0">
                <a:latin typeface="Bell MT" panose="02020503060305020303" pitchFamily="18" charset="0"/>
              </a:rPr>
              <a:t>Stuff’s cheaper, yay!</a:t>
            </a:r>
          </a:p>
          <a:p>
            <a:pPr lvl="1"/>
            <a:r>
              <a:rPr lang="en-US" dirty="0">
                <a:latin typeface="Bell MT" panose="02020503060305020303" pitchFamily="18" charset="0"/>
              </a:rPr>
              <a:t>Decreases wages and employment, boo!</a:t>
            </a:r>
          </a:p>
          <a:p>
            <a:r>
              <a:rPr lang="en-US" dirty="0">
                <a:latin typeface="Bell MT" panose="02020503060305020303" pitchFamily="18" charset="0"/>
              </a:rPr>
              <a:t>How does the US keep getting away with it?</a:t>
            </a:r>
          </a:p>
          <a:p>
            <a:pPr lvl="1"/>
            <a:r>
              <a:rPr lang="en-US" dirty="0">
                <a:latin typeface="Bell MT" panose="02020503060305020303" pitchFamily="18" charset="0"/>
              </a:rPr>
              <a:t>We have invested a lot overseas, which pays dividends and helps to equalize</a:t>
            </a:r>
          </a:p>
          <a:p>
            <a:pPr lvl="1"/>
            <a:r>
              <a:rPr lang="en-US" dirty="0">
                <a:latin typeface="Bell MT" panose="02020503060305020303" pitchFamily="18" charset="0"/>
              </a:rPr>
              <a:t>We have reserve currency that keeps dollar stronger</a:t>
            </a:r>
          </a:p>
          <a:p>
            <a:pPr lvl="1"/>
            <a:r>
              <a:rPr lang="en-US" dirty="0">
                <a:latin typeface="Bell MT" panose="02020503060305020303" pitchFamily="18" charset="0"/>
              </a:rPr>
              <a:t>The rest of the world trust US governance</a:t>
            </a:r>
          </a:p>
          <a:p>
            <a:pPr lvl="2"/>
            <a:r>
              <a:rPr lang="en-US" dirty="0">
                <a:latin typeface="Bell MT" panose="02020503060305020303" pitchFamily="18" charset="0"/>
              </a:rPr>
              <a:t>They invest here because they consider it to be safer than their country</a:t>
            </a:r>
          </a:p>
        </p:txBody>
      </p:sp>
    </p:spTree>
    <p:extLst>
      <p:ext uri="{BB962C8B-B14F-4D97-AF65-F5344CB8AC3E}">
        <p14:creationId xmlns:p14="http://schemas.microsoft.com/office/powerpoint/2010/main" val="3304885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ell MT" panose="02020503060305020303" pitchFamily="18" charset="0"/>
              </a:rPr>
              <a:t>China: Currency Manipulator?</a:t>
            </a:r>
          </a:p>
        </p:txBody>
      </p:sp>
      <p:sp>
        <p:nvSpPr>
          <p:cNvPr id="3" name="Content Placeholder 2"/>
          <p:cNvSpPr>
            <a:spLocks noGrp="1"/>
          </p:cNvSpPr>
          <p:nvPr>
            <p:ph idx="1"/>
          </p:nvPr>
        </p:nvSpPr>
        <p:spPr/>
        <p:txBody>
          <a:bodyPr/>
          <a:lstStyle/>
          <a:p>
            <a:r>
              <a:rPr lang="en-US" dirty="0">
                <a:latin typeface="Bell MT" panose="02020503060305020303" pitchFamily="18" charset="0"/>
                <a:hlinkClick r:id="rId2"/>
              </a:rPr>
              <a:t>https://www.nytimes.com/2017/04/11/business/economy/trump-china-currency-manipulation-trade.html?_r=0</a:t>
            </a:r>
            <a:endParaRPr lang="en-US" dirty="0">
              <a:latin typeface="Bell MT" panose="02020503060305020303" pitchFamily="18" charset="0"/>
            </a:endParaRPr>
          </a:p>
          <a:p>
            <a:endParaRPr lang="en-US" dirty="0">
              <a:latin typeface="Bell MT" panose="02020503060305020303" pitchFamily="18" charset="0"/>
            </a:endParaRPr>
          </a:p>
          <a:p>
            <a:r>
              <a:rPr lang="en-US" dirty="0">
                <a:latin typeface="Bell MT" panose="02020503060305020303" pitchFamily="18" charset="0"/>
              </a:rPr>
              <a:t>Short answer: they used to be, but not so much anymore</a:t>
            </a:r>
          </a:p>
          <a:p>
            <a:pPr lvl="1"/>
            <a:r>
              <a:rPr lang="en-US" dirty="0">
                <a:latin typeface="Bell MT" panose="02020503060305020303" pitchFamily="18" charset="0"/>
              </a:rPr>
              <a:t>They used to try to make their currency cheaper, now more expensive</a:t>
            </a:r>
          </a:p>
          <a:p>
            <a:pPr lvl="1"/>
            <a:endParaRPr lang="en-US" dirty="0">
              <a:latin typeface="Bell MT" panose="02020503060305020303" pitchFamily="18" charset="0"/>
            </a:endParaRPr>
          </a:p>
          <a:p>
            <a:r>
              <a:rPr lang="en-US" dirty="0">
                <a:latin typeface="Bell MT" panose="02020503060305020303" pitchFamily="18" charset="0"/>
              </a:rPr>
              <a:t>https://www.ft.com/content/cbde535e-f3db-11e6-8758-6876151821a6</a:t>
            </a:r>
          </a:p>
        </p:txBody>
      </p:sp>
    </p:spTree>
    <p:extLst>
      <p:ext uri="{BB962C8B-B14F-4D97-AF65-F5344CB8AC3E}">
        <p14:creationId xmlns:p14="http://schemas.microsoft.com/office/powerpoint/2010/main" val="141478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ell MT" panose="02020503060305020303" pitchFamily="18" charset="0"/>
              </a:rPr>
              <a:t>Exchange Rates</a:t>
            </a:r>
          </a:p>
        </p:txBody>
      </p:sp>
      <p:sp>
        <p:nvSpPr>
          <p:cNvPr id="3" name="Content Placeholder 2"/>
          <p:cNvSpPr>
            <a:spLocks noGrp="1"/>
          </p:cNvSpPr>
          <p:nvPr>
            <p:ph idx="1"/>
          </p:nvPr>
        </p:nvSpPr>
        <p:spPr/>
        <p:txBody>
          <a:bodyPr>
            <a:normAutofit lnSpcReduction="10000"/>
          </a:bodyPr>
          <a:lstStyle/>
          <a:p>
            <a:r>
              <a:rPr lang="en-US" dirty="0">
                <a:latin typeface="Bell MT" panose="02020503060305020303" pitchFamily="18" charset="0"/>
              </a:rPr>
              <a:t>Exchange rate is the price of one currency in terms of another</a:t>
            </a:r>
          </a:p>
          <a:p>
            <a:r>
              <a:rPr lang="en-US" dirty="0">
                <a:latin typeface="Bell MT" panose="02020503060305020303" pitchFamily="18" charset="0"/>
              </a:rPr>
              <a:t>Strong dollar = cheaper imports, goods</a:t>
            </a:r>
          </a:p>
          <a:p>
            <a:r>
              <a:rPr lang="en-US" dirty="0">
                <a:latin typeface="Bell MT" panose="02020503060305020303" pitchFamily="18" charset="0"/>
              </a:rPr>
              <a:t>Weak dollar = cheaper exports</a:t>
            </a:r>
          </a:p>
          <a:p>
            <a:endParaRPr lang="en-US" dirty="0">
              <a:latin typeface="Bell MT" panose="02020503060305020303" pitchFamily="18" charset="0"/>
            </a:endParaRPr>
          </a:p>
          <a:p>
            <a:r>
              <a:rPr lang="en-US" dirty="0">
                <a:latin typeface="Bell MT" panose="02020503060305020303" pitchFamily="18" charset="0"/>
              </a:rPr>
              <a:t>“Trump says ‘strong dollar’ may be too strong for its own good”</a:t>
            </a:r>
          </a:p>
          <a:p>
            <a:r>
              <a:rPr lang="en-US" dirty="0">
                <a:latin typeface="Bell MT" panose="02020503060305020303" pitchFamily="18" charset="0"/>
              </a:rPr>
              <a:t>‘Look, there’s some very good things about a strong dollar, but usually speaking the best thing about it is that it sounds good.’</a:t>
            </a:r>
          </a:p>
          <a:p>
            <a:pPr lvl="1"/>
            <a:r>
              <a:rPr lang="en-US" dirty="0">
                <a:latin typeface="Bell MT" panose="02020503060305020303" pitchFamily="18" charset="0"/>
                <a:hlinkClick r:id="rId2"/>
              </a:rPr>
              <a:t>http://www.marketwatch.com/story/trump-comes-around-to-the-sound-of-the-phrase-strong-dollar-2017-04-12</a:t>
            </a:r>
            <a:endParaRPr lang="en-US" dirty="0">
              <a:latin typeface="Bell MT" panose="02020503060305020303" pitchFamily="18" charset="0"/>
            </a:endParaRPr>
          </a:p>
          <a:p>
            <a:pPr lvl="1"/>
            <a:r>
              <a:rPr lang="en-US" dirty="0">
                <a:latin typeface="Bell MT" panose="02020503060305020303" pitchFamily="18" charset="0"/>
              </a:rPr>
              <a:t>FACT-CHECK: basically, true</a:t>
            </a:r>
          </a:p>
        </p:txBody>
      </p:sp>
    </p:spTree>
    <p:extLst>
      <p:ext uri="{BB962C8B-B14F-4D97-AF65-F5344CB8AC3E}">
        <p14:creationId xmlns:p14="http://schemas.microsoft.com/office/powerpoint/2010/main" val="2304077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r>
              <a:rPr lang="en-US" altLang="en-US" sz="4000" dirty="0">
                <a:latin typeface="Bell MT" panose="02020503060305020303" pitchFamily="18" charset="0"/>
              </a:rPr>
              <a:t>Domestic Political Economy of Exchange Rate Policy</a:t>
            </a:r>
          </a:p>
        </p:txBody>
      </p:sp>
      <p:sp>
        <p:nvSpPr>
          <p:cNvPr id="44035" name="Rectangle 3"/>
          <p:cNvSpPr>
            <a:spLocks noGrp="1" noChangeArrowheads="1"/>
          </p:cNvSpPr>
          <p:nvPr>
            <p:ph type="body" idx="1"/>
          </p:nvPr>
        </p:nvSpPr>
        <p:spPr/>
        <p:txBody>
          <a:bodyPr/>
          <a:lstStyle/>
          <a:p>
            <a:pPr>
              <a:lnSpc>
                <a:spcPct val="80000"/>
              </a:lnSpc>
              <a:buFontTx/>
              <a:buNone/>
            </a:pPr>
            <a:r>
              <a:rPr lang="en-US" altLang="en-US" sz="2400">
                <a:latin typeface="Bell MT" panose="02020503060305020303" pitchFamily="18" charset="0"/>
              </a:rPr>
              <a:t>There are distributional implications and electoral implications.</a:t>
            </a:r>
          </a:p>
          <a:p>
            <a:pPr>
              <a:lnSpc>
                <a:spcPct val="80000"/>
              </a:lnSpc>
            </a:pPr>
            <a:r>
              <a:rPr lang="en-US" altLang="en-US" sz="2400">
                <a:latin typeface="Bell MT" panose="02020503060305020303" pitchFamily="18" charset="0"/>
              </a:rPr>
              <a:t>International coordination or cooperation may not find sufficient support within a nation, if the losers are sufficiently powerful.</a:t>
            </a:r>
          </a:p>
          <a:p>
            <a:pPr lvl="1">
              <a:lnSpc>
                <a:spcPct val="80000"/>
              </a:lnSpc>
            </a:pPr>
            <a:r>
              <a:rPr lang="en-US" altLang="en-US" sz="2000">
                <a:latin typeface="Bell MT" panose="02020503060305020303" pitchFamily="18" charset="0"/>
              </a:rPr>
              <a:t>Groups involved in foreign trade and investment should favor fixed rate systems</a:t>
            </a:r>
          </a:p>
          <a:p>
            <a:pPr lvl="1">
              <a:lnSpc>
                <a:spcPct val="80000"/>
              </a:lnSpc>
            </a:pPr>
            <a:r>
              <a:rPr lang="en-US" altLang="en-US" sz="2000">
                <a:latin typeface="Bell MT" panose="02020503060305020303" pitchFamily="18" charset="0"/>
              </a:rPr>
              <a:t>Groups whose economic activity is limited to the domestic economy should favor a floating regime</a:t>
            </a:r>
          </a:p>
          <a:p>
            <a:pPr>
              <a:lnSpc>
                <a:spcPct val="80000"/>
              </a:lnSpc>
            </a:pPr>
            <a:r>
              <a:rPr lang="en-US" altLang="en-US" sz="2400">
                <a:latin typeface="Bell MT" panose="02020503060305020303" pitchFamily="18" charset="0"/>
              </a:rPr>
              <a:t>Politicians may wish to manipulate exchange rate for the purpose of winning elections.</a:t>
            </a:r>
          </a:p>
          <a:p>
            <a:pPr lvl="1">
              <a:lnSpc>
                <a:spcPct val="80000"/>
              </a:lnSpc>
            </a:pPr>
            <a:r>
              <a:rPr lang="en-US" altLang="en-US" sz="2000">
                <a:latin typeface="Bell MT" panose="02020503060305020303" pitchFamily="18" charset="0"/>
              </a:rPr>
              <a:t>In single-member plurality systems prefer a floating regime so that they can engineer support before elections</a:t>
            </a:r>
          </a:p>
          <a:p>
            <a:pPr lvl="1">
              <a:lnSpc>
                <a:spcPct val="80000"/>
              </a:lnSpc>
            </a:pPr>
            <a:r>
              <a:rPr lang="en-US" altLang="en-US" sz="2000">
                <a:latin typeface="Bell MT" panose="02020503060305020303" pitchFamily="18" charset="0"/>
              </a:rPr>
              <a:t>In proportional systems pegging is more likely because governing parties can time elections to a good economy.</a:t>
            </a:r>
          </a:p>
          <a:p>
            <a:pPr lvl="1">
              <a:lnSpc>
                <a:spcPct val="80000"/>
              </a:lnSpc>
              <a:buFontTx/>
              <a:buNone/>
            </a:pPr>
            <a:endParaRPr lang="en-US" altLang="en-US" sz="2000">
              <a:latin typeface="Bell MT" panose="02020503060305020303" pitchFamily="18" charset="0"/>
            </a:endParaRPr>
          </a:p>
        </p:txBody>
      </p:sp>
    </p:spTree>
    <p:extLst>
      <p:ext uri="{BB962C8B-B14F-4D97-AF65-F5344CB8AC3E}">
        <p14:creationId xmlns:p14="http://schemas.microsoft.com/office/powerpoint/2010/main" val="3756820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Fed Funds Rate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0372" y="1825625"/>
            <a:ext cx="6831255" cy="4351338"/>
          </a:xfrm>
        </p:spPr>
      </p:pic>
    </p:spTree>
    <p:extLst>
      <p:ext uri="{BB962C8B-B14F-4D97-AF65-F5344CB8AC3E}">
        <p14:creationId xmlns:p14="http://schemas.microsoft.com/office/powerpoint/2010/main" val="251460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ell MT" panose="02020503060305020303" pitchFamily="18" charset="0"/>
              </a:rPr>
              <a:t>Exchange Rates</a:t>
            </a:r>
          </a:p>
        </p:txBody>
      </p:sp>
      <p:sp>
        <p:nvSpPr>
          <p:cNvPr id="3" name="Content Placeholder 2"/>
          <p:cNvSpPr>
            <a:spLocks noGrp="1"/>
          </p:cNvSpPr>
          <p:nvPr>
            <p:ph idx="1"/>
          </p:nvPr>
        </p:nvSpPr>
        <p:spPr/>
        <p:txBody>
          <a:bodyPr>
            <a:normAutofit fontScale="92500" lnSpcReduction="10000"/>
          </a:bodyPr>
          <a:lstStyle/>
          <a:p>
            <a:r>
              <a:rPr lang="en-US" dirty="0">
                <a:latin typeface="Bell MT" panose="02020503060305020303" pitchFamily="18" charset="0"/>
              </a:rPr>
              <a:t>Raise interest rates = stronger dollar = less inflation</a:t>
            </a:r>
          </a:p>
          <a:p>
            <a:pPr lvl="1"/>
            <a:r>
              <a:rPr lang="en-US" dirty="0">
                <a:latin typeface="Bell MT" panose="02020503060305020303" pitchFamily="18" charset="0"/>
              </a:rPr>
              <a:t>Good for consumers, holders of credits</a:t>
            </a:r>
          </a:p>
          <a:p>
            <a:r>
              <a:rPr lang="en-US" dirty="0">
                <a:latin typeface="Bell MT" panose="02020503060305020303" pitchFamily="18" charset="0"/>
              </a:rPr>
              <a:t>Lower interest rates = weaker dollar = more inflation</a:t>
            </a:r>
          </a:p>
          <a:p>
            <a:pPr lvl="1"/>
            <a:r>
              <a:rPr lang="en-US" dirty="0">
                <a:latin typeface="Bell MT" panose="02020503060305020303" pitchFamily="18" charset="0"/>
              </a:rPr>
              <a:t>Good for producers of export goods, holders of debt</a:t>
            </a:r>
          </a:p>
          <a:p>
            <a:r>
              <a:rPr lang="en-US" dirty="0">
                <a:latin typeface="Bell MT" panose="02020503060305020303" pitchFamily="18" charset="0"/>
              </a:rPr>
              <a:t>In the short term this is controlled by monetary policy of the </a:t>
            </a:r>
            <a:r>
              <a:rPr lang="en-US" dirty="0" err="1">
                <a:latin typeface="Bell MT" panose="02020503060305020303" pitchFamily="18" charset="0"/>
              </a:rPr>
              <a:t>Gov</a:t>
            </a:r>
            <a:endParaRPr lang="en-US" dirty="0">
              <a:latin typeface="Bell MT" panose="02020503060305020303" pitchFamily="18" charset="0"/>
            </a:endParaRPr>
          </a:p>
          <a:p>
            <a:pPr lvl="1"/>
            <a:r>
              <a:rPr lang="en-US" dirty="0">
                <a:latin typeface="Bell MT" panose="02020503060305020303" pitchFamily="18" charset="0"/>
              </a:rPr>
              <a:t>Federal Reserve (Janet Yellen) in the USA</a:t>
            </a:r>
          </a:p>
          <a:p>
            <a:r>
              <a:rPr lang="en-US" dirty="0">
                <a:latin typeface="Bell MT" panose="02020503060305020303" pitchFamily="18" charset="0"/>
              </a:rPr>
              <a:t>In the long term this is controlled by the output of the economy</a:t>
            </a:r>
          </a:p>
          <a:p>
            <a:pPr lvl="1"/>
            <a:r>
              <a:rPr lang="en-US" dirty="0">
                <a:latin typeface="Bell MT" panose="02020503060305020303" pitchFamily="18" charset="0"/>
              </a:rPr>
              <a:t>Stronger economy is going to have stronger dollar</a:t>
            </a:r>
          </a:p>
          <a:p>
            <a:pPr lvl="2"/>
            <a:r>
              <a:rPr lang="en-US" dirty="0">
                <a:latin typeface="Bell MT" panose="02020503060305020303" pitchFamily="18" charset="0"/>
              </a:rPr>
              <a:t>Makes sense, you make more stuff, you sell more stuff, you get to buy more stuff</a:t>
            </a:r>
          </a:p>
          <a:p>
            <a:r>
              <a:rPr lang="en-US" dirty="0">
                <a:latin typeface="Bell MT" panose="02020503060305020303" pitchFamily="18" charset="0"/>
              </a:rPr>
              <a:t>US lets it’s exchange rate float against the world, China accused of “manipulating”.</a:t>
            </a:r>
          </a:p>
        </p:txBody>
      </p:sp>
    </p:spTree>
    <p:extLst>
      <p:ext uri="{BB962C8B-B14F-4D97-AF65-F5344CB8AC3E}">
        <p14:creationId xmlns:p14="http://schemas.microsoft.com/office/powerpoint/2010/main" val="2588935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US Exchange Rate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4662" y="1825625"/>
            <a:ext cx="8702676" cy="4351338"/>
          </a:xfrm>
        </p:spPr>
      </p:pic>
    </p:spTree>
    <p:extLst>
      <p:ext uri="{BB962C8B-B14F-4D97-AF65-F5344CB8AC3E}">
        <p14:creationId xmlns:p14="http://schemas.microsoft.com/office/powerpoint/2010/main" val="2528064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Impossible Trinity</a:t>
            </a:r>
          </a:p>
        </p:txBody>
      </p:sp>
      <p:pic>
        <p:nvPicPr>
          <p:cNvPr id="5" name="Content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6139" r="6139"/>
          <a:stretch>
            <a:fillRect/>
          </a:stretch>
        </p:blipFill>
        <p:spPr>
          <a:xfrm>
            <a:off x="5183188" y="987425"/>
            <a:ext cx="6172200" cy="4873625"/>
          </a:xfrm>
        </p:spPr>
      </p:pic>
      <p:sp>
        <p:nvSpPr>
          <p:cNvPr id="6" name="Text Placeholder 5"/>
          <p:cNvSpPr>
            <a:spLocks noGrp="1"/>
          </p:cNvSpPr>
          <p:nvPr>
            <p:ph type="body" sz="half" idx="2"/>
          </p:nvPr>
        </p:nvSpPr>
        <p:spPr/>
        <p:txBody>
          <a:bodyPr/>
          <a:lstStyle/>
          <a:p>
            <a:endParaRPr lang="en-US" dirty="0"/>
          </a:p>
          <a:p>
            <a:r>
              <a:rPr lang="en-US" dirty="0"/>
              <a:t>You can have two out of three, but not all three</a:t>
            </a:r>
          </a:p>
          <a:p>
            <a:pPr marL="285750" indent="-285750">
              <a:buFont typeface="Arial" panose="020B0604020202020204" pitchFamily="34" charset="0"/>
              <a:buChar char="•"/>
            </a:pPr>
            <a:r>
              <a:rPr lang="en-US" dirty="0"/>
              <a:t>US has Free capital flow and sovereign monetary policy</a:t>
            </a:r>
          </a:p>
          <a:p>
            <a:pPr marL="285750" indent="-285750">
              <a:buFont typeface="Arial" panose="020B0604020202020204" pitchFamily="34" charset="0"/>
              <a:buChar char="•"/>
            </a:pPr>
            <a:r>
              <a:rPr lang="en-US" dirty="0"/>
              <a:t>Greece has free capital flow and fixed exchange rate</a:t>
            </a:r>
          </a:p>
          <a:p>
            <a:pPr marL="285750" indent="-285750">
              <a:buFont typeface="Arial" panose="020B0604020202020204" pitchFamily="34" charset="0"/>
              <a:buChar char="•"/>
            </a:pPr>
            <a:r>
              <a:rPr lang="en-US" dirty="0"/>
              <a:t>China has (basically) fixed exchange rate and sovereign monetary policy</a:t>
            </a:r>
          </a:p>
        </p:txBody>
      </p:sp>
    </p:spTree>
    <p:extLst>
      <p:ext uri="{BB962C8B-B14F-4D97-AF65-F5344CB8AC3E}">
        <p14:creationId xmlns:p14="http://schemas.microsoft.com/office/powerpoint/2010/main" val="1218365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z="4000"/>
              <a:t>Advantages of fixed vs. floating regimes</a:t>
            </a:r>
          </a:p>
        </p:txBody>
      </p:sp>
      <p:sp>
        <p:nvSpPr>
          <p:cNvPr id="37891" name="Rectangle 3"/>
          <p:cNvSpPr>
            <a:spLocks noGrp="1" noChangeArrowheads="1"/>
          </p:cNvSpPr>
          <p:nvPr>
            <p:ph type="body" idx="1"/>
          </p:nvPr>
        </p:nvSpPr>
        <p:spPr/>
        <p:txBody>
          <a:bodyPr/>
          <a:lstStyle/>
          <a:p>
            <a:r>
              <a:rPr lang="en-US" altLang="en-US"/>
              <a:t>Fixed exchange rates:</a:t>
            </a:r>
          </a:p>
          <a:p>
            <a:pPr lvl="1"/>
            <a:r>
              <a:rPr lang="en-US" altLang="en-US"/>
              <a:t>It reduces transaction costs and exchange-rate risk, which can discourage trade and investment. (Frankel/Rose 2002; Meissner 2005)</a:t>
            </a:r>
          </a:p>
          <a:p>
            <a:pPr lvl="1"/>
            <a:r>
              <a:rPr lang="en-US" altLang="en-US"/>
              <a:t>It provides a credible anchor for monetary policy.</a:t>
            </a:r>
          </a:p>
          <a:p>
            <a:r>
              <a:rPr lang="en-US" altLang="en-US"/>
              <a:t>Floating exchange rates:</a:t>
            </a:r>
          </a:p>
          <a:p>
            <a:pPr lvl="1"/>
            <a:r>
              <a:rPr lang="en-US" altLang="en-US"/>
              <a:t>It enables countries to pursue an independent monetary policy, and allows for adjustments when macroeconomic situation changes.</a:t>
            </a:r>
          </a:p>
        </p:txBody>
      </p:sp>
    </p:spTree>
    <p:extLst>
      <p:ext uri="{BB962C8B-B14F-4D97-AF65-F5344CB8AC3E}">
        <p14:creationId xmlns:p14="http://schemas.microsoft.com/office/powerpoint/2010/main" val="89513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z="4000"/>
              <a:t>There are a whole slew of options from pure fixed to pure float</a:t>
            </a:r>
          </a:p>
        </p:txBody>
      </p:sp>
      <p:sp>
        <p:nvSpPr>
          <p:cNvPr id="35843" name="Rectangle 3"/>
          <p:cNvSpPr>
            <a:spLocks noGrp="1" noChangeArrowheads="1"/>
          </p:cNvSpPr>
          <p:nvPr>
            <p:ph type="body" idx="1"/>
          </p:nvPr>
        </p:nvSpPr>
        <p:spPr/>
        <p:txBody>
          <a:bodyPr>
            <a:normAutofit lnSpcReduction="10000"/>
          </a:bodyPr>
          <a:lstStyle/>
          <a:p>
            <a:pPr marL="609600" indent="-609600">
              <a:buNone/>
            </a:pPr>
            <a:r>
              <a:rPr lang="en-US" altLang="en-US" sz="2400"/>
              <a:t>In order from less flexible to more:</a:t>
            </a:r>
          </a:p>
          <a:p>
            <a:pPr marL="609600" indent="-609600">
              <a:buFontTx/>
              <a:buAutoNum type="arabicParenR"/>
            </a:pPr>
            <a:r>
              <a:rPr lang="en-US" altLang="en-US" sz="2400"/>
              <a:t>Currency Union (Euro Zone, Dollarized countries)</a:t>
            </a:r>
          </a:p>
          <a:p>
            <a:pPr marL="609600" indent="-609600">
              <a:buFontTx/>
              <a:buAutoNum type="arabicParenR"/>
            </a:pPr>
            <a:r>
              <a:rPr lang="en-US" altLang="en-US" sz="2400"/>
              <a:t>Currency Board (Argentina, Hong Kong, some E. Eur.)</a:t>
            </a:r>
          </a:p>
          <a:p>
            <a:pPr marL="609600" indent="-609600">
              <a:buFontTx/>
              <a:buAutoNum type="arabicParenR"/>
            </a:pPr>
            <a:r>
              <a:rPr lang="en-US" altLang="en-US" sz="2400"/>
              <a:t>A “truly fixed” exchange rate (West and Central Africa)</a:t>
            </a:r>
          </a:p>
          <a:p>
            <a:pPr marL="609600" indent="-609600">
              <a:buFontTx/>
              <a:buAutoNum type="arabicParenR"/>
            </a:pPr>
            <a:r>
              <a:rPr lang="en-US" altLang="en-US" sz="2400"/>
              <a:t>Adjustable peg (Bretton Woods)</a:t>
            </a:r>
          </a:p>
          <a:p>
            <a:pPr marL="609600" indent="-609600">
              <a:buFontTx/>
              <a:buAutoNum type="arabicParenR"/>
            </a:pPr>
            <a:r>
              <a:rPr lang="en-US" altLang="en-US" sz="2400"/>
              <a:t>Crawling peg (Chile)</a:t>
            </a:r>
          </a:p>
          <a:p>
            <a:pPr marL="609600" indent="-609600">
              <a:buFontTx/>
              <a:buAutoNum type="arabicParenR"/>
            </a:pPr>
            <a:r>
              <a:rPr lang="en-US" altLang="en-US" sz="2400"/>
              <a:t>Basket peg</a:t>
            </a:r>
          </a:p>
          <a:p>
            <a:pPr marL="609600" indent="-609600">
              <a:buFontTx/>
              <a:buAutoNum type="arabicParenR"/>
            </a:pPr>
            <a:r>
              <a:rPr lang="en-US" altLang="en-US" sz="2400"/>
              <a:t>Target zone or band (EMU before 1999)</a:t>
            </a:r>
          </a:p>
          <a:p>
            <a:pPr marL="609600" indent="-609600">
              <a:buFontTx/>
              <a:buAutoNum type="arabicParenR"/>
            </a:pPr>
            <a:r>
              <a:rPr lang="en-US" altLang="en-US" sz="2400"/>
              <a:t>Managed float</a:t>
            </a:r>
          </a:p>
          <a:p>
            <a:pPr marL="609600" indent="-609600">
              <a:buFontTx/>
              <a:buAutoNum type="arabicParenR"/>
            </a:pPr>
            <a:r>
              <a:rPr lang="en-US" altLang="en-US" sz="2400"/>
              <a:t>Free float (US is closest example)</a:t>
            </a:r>
          </a:p>
        </p:txBody>
      </p:sp>
    </p:spTree>
    <p:extLst>
      <p:ext uri="{BB962C8B-B14F-4D97-AF65-F5344CB8AC3E}">
        <p14:creationId xmlns:p14="http://schemas.microsoft.com/office/powerpoint/2010/main" val="4163430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ell MT" panose="02020503060305020303" pitchFamily="18" charset="0"/>
              </a:rPr>
              <a:t>Protectionism</a:t>
            </a:r>
          </a:p>
        </p:txBody>
      </p:sp>
      <p:sp>
        <p:nvSpPr>
          <p:cNvPr id="3" name="Content Placeholder 2"/>
          <p:cNvSpPr>
            <a:spLocks noGrp="1"/>
          </p:cNvSpPr>
          <p:nvPr>
            <p:ph idx="1"/>
          </p:nvPr>
        </p:nvSpPr>
        <p:spPr/>
        <p:txBody>
          <a:bodyPr/>
          <a:lstStyle/>
          <a:p>
            <a:r>
              <a:rPr lang="en-US" dirty="0">
                <a:latin typeface="Bell MT" panose="02020503060305020303" pitchFamily="18" charset="0"/>
              </a:rPr>
              <a:t>Attempt to tilt trade in favor of your industries/sectors by limiting imports</a:t>
            </a:r>
          </a:p>
          <a:p>
            <a:pPr lvl="1"/>
            <a:r>
              <a:rPr lang="en-US" dirty="0">
                <a:latin typeface="Bell MT" panose="02020503060305020303" pitchFamily="18" charset="0"/>
              </a:rPr>
              <a:t>Helps domestic producers of tradable goods</a:t>
            </a:r>
          </a:p>
          <a:p>
            <a:pPr lvl="2"/>
            <a:r>
              <a:rPr lang="en-US" dirty="0">
                <a:latin typeface="Bell MT" panose="02020503060305020303" pitchFamily="18" charset="0"/>
              </a:rPr>
              <a:t>Also helps workers whose labor becomes more in demand</a:t>
            </a:r>
          </a:p>
          <a:p>
            <a:pPr lvl="1"/>
            <a:r>
              <a:rPr lang="en-US" dirty="0">
                <a:latin typeface="Bell MT" panose="02020503060305020303" pitchFamily="18" charset="0"/>
              </a:rPr>
              <a:t>Hurts consumers</a:t>
            </a:r>
          </a:p>
          <a:p>
            <a:pPr lvl="2"/>
            <a:r>
              <a:rPr lang="en-US" dirty="0">
                <a:latin typeface="Bell MT" panose="02020503060305020303" pitchFamily="18" charset="0"/>
              </a:rPr>
              <a:t>Doesn’t help workers with long term contracts</a:t>
            </a:r>
          </a:p>
          <a:p>
            <a:pPr lvl="1"/>
            <a:r>
              <a:rPr lang="en-US" dirty="0">
                <a:latin typeface="Bell MT" panose="02020503060305020303" pitchFamily="18" charset="0"/>
              </a:rPr>
              <a:t>Tariffs = taxes on imports</a:t>
            </a:r>
          </a:p>
          <a:p>
            <a:pPr lvl="1"/>
            <a:r>
              <a:rPr lang="en-US" dirty="0">
                <a:latin typeface="Bell MT" panose="02020503060305020303" pitchFamily="18" charset="0"/>
              </a:rPr>
              <a:t>Quotas = restrictions on imports</a:t>
            </a:r>
          </a:p>
          <a:p>
            <a:pPr lvl="1"/>
            <a:r>
              <a:rPr lang="en-US" dirty="0">
                <a:latin typeface="Bell MT" panose="02020503060305020303" pitchFamily="18" charset="0"/>
              </a:rPr>
              <a:t>Subsidies = free money to certain industries</a:t>
            </a:r>
          </a:p>
          <a:p>
            <a:pPr lvl="1"/>
            <a:r>
              <a:rPr lang="en-US" dirty="0">
                <a:latin typeface="Bell MT" panose="02020503060305020303" pitchFamily="18" charset="0"/>
              </a:rPr>
              <a:t>Regulations = rules that limit certain things</a:t>
            </a:r>
          </a:p>
          <a:p>
            <a:pPr lvl="2"/>
            <a:r>
              <a:rPr lang="en-US" dirty="0">
                <a:latin typeface="Bell MT" panose="02020503060305020303" pitchFamily="18" charset="0"/>
              </a:rPr>
              <a:t>Environmental, safety, health, “fair trade”</a:t>
            </a:r>
          </a:p>
        </p:txBody>
      </p:sp>
    </p:spTree>
    <p:extLst>
      <p:ext uri="{BB962C8B-B14F-4D97-AF65-F5344CB8AC3E}">
        <p14:creationId xmlns:p14="http://schemas.microsoft.com/office/powerpoint/2010/main" val="2597361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a:r>
              <a:rPr lang="en-US" altLang="en-US" dirty="0">
                <a:latin typeface="Bell MT" panose="02020503060305020303" pitchFamily="18" charset="0"/>
              </a:rPr>
              <a:t>Globalization</a:t>
            </a:r>
          </a:p>
        </p:txBody>
      </p:sp>
      <p:sp>
        <p:nvSpPr>
          <p:cNvPr id="18435" name="Rectangle 3"/>
          <p:cNvSpPr>
            <a:spLocks noGrp="1" noChangeArrowheads="1"/>
          </p:cNvSpPr>
          <p:nvPr>
            <p:ph type="body" idx="1"/>
          </p:nvPr>
        </p:nvSpPr>
        <p:spPr/>
        <p:txBody>
          <a:bodyPr/>
          <a:lstStyle/>
          <a:p>
            <a:r>
              <a:rPr lang="en-US" altLang="en-US">
                <a:latin typeface="Bell MT" panose="02020503060305020303" pitchFamily="18" charset="0"/>
              </a:rPr>
              <a:t>Globalization is the phenomenon whereby trade, culture, language, and norms are spreading across the globe more and more</a:t>
            </a:r>
          </a:p>
          <a:p>
            <a:pPr lvl="1"/>
            <a:r>
              <a:rPr lang="en-US" altLang="en-US">
                <a:latin typeface="Bell MT" panose="02020503060305020303" pitchFamily="18" charset="0"/>
              </a:rPr>
              <a:t>It was once a rare thing to have an item brought home by a traveler from overseas.  Now, most things I own are made overseas.</a:t>
            </a:r>
          </a:p>
          <a:p>
            <a:pPr lvl="1"/>
            <a:r>
              <a:rPr lang="en-US" altLang="en-US">
                <a:latin typeface="Bell MT" panose="02020503060305020303" pitchFamily="18" charset="0"/>
              </a:rPr>
              <a:t>We eat food from all over the world, talk with people from all over the world, and share media from all over the world</a:t>
            </a:r>
          </a:p>
          <a:p>
            <a:pPr lvl="2"/>
            <a:r>
              <a:rPr lang="en-US" altLang="en-US">
                <a:latin typeface="Bell MT" panose="02020503060305020303" pitchFamily="18" charset="0"/>
              </a:rPr>
              <a:t>Is this the start of a new global “nationalism”?</a:t>
            </a:r>
          </a:p>
        </p:txBody>
      </p:sp>
    </p:spTree>
    <p:extLst>
      <p:ext uri="{BB962C8B-B14F-4D97-AF65-F5344CB8AC3E}">
        <p14:creationId xmlns:p14="http://schemas.microsoft.com/office/powerpoint/2010/main" val="60122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a:r>
              <a:rPr lang="en-US" altLang="en-US" dirty="0">
                <a:latin typeface="Bell MT" panose="02020503060305020303" pitchFamily="18" charset="0"/>
              </a:rPr>
              <a:t>Globalization</a:t>
            </a:r>
          </a:p>
        </p:txBody>
      </p:sp>
      <p:sp>
        <p:nvSpPr>
          <p:cNvPr id="13315" name="Rectangle 3"/>
          <p:cNvSpPr>
            <a:spLocks noGrp="1" noChangeArrowheads="1"/>
          </p:cNvSpPr>
          <p:nvPr>
            <p:ph type="body" idx="1"/>
          </p:nvPr>
        </p:nvSpPr>
        <p:spPr/>
        <p:txBody>
          <a:bodyPr/>
          <a:lstStyle/>
          <a:p>
            <a:r>
              <a:rPr lang="en-US" altLang="en-US" dirty="0">
                <a:latin typeface="Bell MT" panose="02020503060305020303" pitchFamily="18" charset="0"/>
              </a:rPr>
              <a:t>Argument for trade/globalization</a:t>
            </a:r>
          </a:p>
          <a:p>
            <a:pPr lvl="1"/>
            <a:r>
              <a:rPr lang="en-US" altLang="en-US" dirty="0">
                <a:latin typeface="Bell MT" panose="02020503060305020303" pitchFamily="18" charset="0"/>
              </a:rPr>
              <a:t>Fosters prosperity</a:t>
            </a:r>
          </a:p>
          <a:p>
            <a:pPr lvl="2"/>
            <a:r>
              <a:rPr lang="en-US" altLang="en-US" dirty="0">
                <a:latin typeface="Bell MT" panose="02020503060305020303" pitchFamily="18" charset="0"/>
              </a:rPr>
              <a:t>Specialization</a:t>
            </a:r>
          </a:p>
          <a:p>
            <a:pPr lvl="2"/>
            <a:r>
              <a:rPr lang="en-US" altLang="en-US" dirty="0">
                <a:latin typeface="Bell MT" panose="02020503060305020303" pitchFamily="18" charset="0"/>
              </a:rPr>
              <a:t>Greater markets</a:t>
            </a:r>
          </a:p>
          <a:p>
            <a:pPr lvl="1"/>
            <a:r>
              <a:rPr lang="en-US" altLang="en-US" dirty="0">
                <a:latin typeface="Bell MT" panose="02020503060305020303" pitchFamily="18" charset="0"/>
              </a:rPr>
              <a:t>Creates opportunities for cultural exchange</a:t>
            </a:r>
          </a:p>
          <a:p>
            <a:pPr lvl="1"/>
            <a:r>
              <a:rPr lang="en-US" altLang="en-US" dirty="0">
                <a:latin typeface="Bell MT" panose="02020503060305020303" pitchFamily="18" charset="0"/>
              </a:rPr>
              <a:t>Fosters global peace, perhaps?</a:t>
            </a:r>
          </a:p>
          <a:p>
            <a:pPr lvl="2"/>
            <a:r>
              <a:rPr lang="en-US" altLang="en-US" dirty="0">
                <a:latin typeface="Bell MT" panose="02020503060305020303" pitchFamily="18" charset="0"/>
              </a:rPr>
              <a:t>Seems to be the case that trade makes war less likely</a:t>
            </a:r>
          </a:p>
          <a:p>
            <a:r>
              <a:rPr lang="en-US" altLang="en-US" dirty="0">
                <a:latin typeface="Bell MT" panose="02020503060305020303" pitchFamily="18" charset="0"/>
              </a:rPr>
              <a:t>Also, tied countries into non-Communist camp during Cold War.</a:t>
            </a:r>
          </a:p>
        </p:txBody>
      </p:sp>
    </p:spTree>
    <p:extLst>
      <p:ext uri="{BB962C8B-B14F-4D97-AF65-F5344CB8AC3E}">
        <p14:creationId xmlns:p14="http://schemas.microsoft.com/office/powerpoint/2010/main" val="4243027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a:r>
              <a:rPr lang="en-US" altLang="en-US" sz="4000" dirty="0">
                <a:latin typeface="Bell MT" panose="02020503060305020303" pitchFamily="18" charset="0"/>
              </a:rPr>
              <a:t>Globalization and the Modern World</a:t>
            </a:r>
          </a:p>
        </p:txBody>
      </p:sp>
      <p:sp>
        <p:nvSpPr>
          <p:cNvPr id="12291" name="Rectangle 3"/>
          <p:cNvSpPr>
            <a:spLocks noGrp="1" noChangeArrowheads="1"/>
          </p:cNvSpPr>
          <p:nvPr>
            <p:ph type="body" idx="1"/>
          </p:nvPr>
        </p:nvSpPr>
        <p:spPr/>
        <p:txBody>
          <a:bodyPr/>
          <a:lstStyle/>
          <a:p>
            <a:r>
              <a:rPr lang="en-US" altLang="en-US">
                <a:latin typeface="Bell MT" panose="02020503060305020303" pitchFamily="18" charset="0"/>
              </a:rPr>
              <a:t>Globalization is the phenomenon whereby the world is increasingly connected both economically and culturally.</a:t>
            </a:r>
          </a:p>
          <a:p>
            <a:pPr lvl="1"/>
            <a:r>
              <a:rPr lang="en-US" altLang="en-US">
                <a:latin typeface="Bell MT" panose="02020503060305020303" pitchFamily="18" charset="0"/>
              </a:rPr>
              <a:t>Goods and bads</a:t>
            </a:r>
          </a:p>
          <a:p>
            <a:pPr lvl="2"/>
            <a:r>
              <a:rPr lang="en-US" altLang="en-US">
                <a:latin typeface="Bell MT" panose="02020503060305020303" pitchFamily="18" charset="0"/>
              </a:rPr>
              <a:t>Economic growth</a:t>
            </a:r>
          </a:p>
          <a:p>
            <a:pPr lvl="2"/>
            <a:r>
              <a:rPr lang="en-US" altLang="en-US">
                <a:latin typeface="Bell MT" panose="02020503060305020303" pitchFamily="18" charset="0"/>
              </a:rPr>
              <a:t>New cultural opportunities</a:t>
            </a:r>
          </a:p>
          <a:p>
            <a:pPr lvl="2"/>
            <a:r>
              <a:rPr lang="en-US" altLang="en-US">
                <a:latin typeface="Bell MT" panose="02020503060305020303" pitchFamily="18" charset="0"/>
              </a:rPr>
              <a:t>Reliance on global system</a:t>
            </a:r>
          </a:p>
          <a:p>
            <a:pPr lvl="2"/>
            <a:r>
              <a:rPr lang="en-US" altLang="en-US">
                <a:latin typeface="Bell MT" panose="02020503060305020303" pitchFamily="18" charset="0"/>
              </a:rPr>
              <a:t>Homogenization</a:t>
            </a:r>
          </a:p>
          <a:p>
            <a:pPr lvl="2"/>
            <a:r>
              <a:rPr lang="en-US" altLang="en-US">
                <a:latin typeface="Bell MT" panose="02020503060305020303" pitchFamily="18" charset="0"/>
              </a:rPr>
              <a:t>Inequality</a:t>
            </a:r>
          </a:p>
        </p:txBody>
      </p:sp>
    </p:spTree>
    <p:extLst>
      <p:ext uri="{BB962C8B-B14F-4D97-AF65-F5344CB8AC3E}">
        <p14:creationId xmlns:p14="http://schemas.microsoft.com/office/powerpoint/2010/main" val="10583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ctr"/>
            <a:r>
              <a:rPr lang="en-US" altLang="en-US" dirty="0">
                <a:latin typeface="Bell MT" panose="02020503060305020303" pitchFamily="18" charset="0"/>
              </a:rPr>
              <a:t>Economic Globalization</a:t>
            </a:r>
          </a:p>
        </p:txBody>
      </p:sp>
      <p:sp>
        <p:nvSpPr>
          <p:cNvPr id="3075" name="Rectangle 3"/>
          <p:cNvSpPr>
            <a:spLocks noGrp="1" noChangeArrowheads="1"/>
          </p:cNvSpPr>
          <p:nvPr>
            <p:ph type="body" idx="1"/>
          </p:nvPr>
        </p:nvSpPr>
        <p:spPr/>
        <p:txBody>
          <a:bodyPr/>
          <a:lstStyle/>
          <a:p>
            <a:pPr>
              <a:lnSpc>
                <a:spcPct val="90000"/>
              </a:lnSpc>
            </a:pPr>
            <a:r>
              <a:rPr lang="en-US" altLang="en-US" sz="2400">
                <a:latin typeface="Bell MT" panose="02020503060305020303" pitchFamily="18" charset="0"/>
              </a:rPr>
              <a:t>International Monetary Fund (IMF, founded 1944)</a:t>
            </a:r>
          </a:p>
          <a:p>
            <a:pPr lvl="1">
              <a:lnSpc>
                <a:spcPct val="90000"/>
              </a:lnSpc>
            </a:pPr>
            <a:r>
              <a:rPr lang="en-US" altLang="en-US">
                <a:latin typeface="Bell MT" panose="02020503060305020303" pitchFamily="18" charset="0"/>
              </a:rPr>
              <a:t>Expansion of free trade</a:t>
            </a:r>
          </a:p>
          <a:p>
            <a:pPr>
              <a:lnSpc>
                <a:spcPct val="90000"/>
              </a:lnSpc>
            </a:pPr>
            <a:r>
              <a:rPr lang="en-US" altLang="en-US" sz="2400">
                <a:latin typeface="Bell MT" panose="02020503060305020303" pitchFamily="18" charset="0"/>
              </a:rPr>
              <a:t>General Agreement on Tariffs and Trade (GATT, 1947)</a:t>
            </a:r>
          </a:p>
          <a:p>
            <a:pPr lvl="1">
              <a:lnSpc>
                <a:spcPct val="90000"/>
              </a:lnSpc>
            </a:pPr>
            <a:r>
              <a:rPr lang="en-US" altLang="en-US">
                <a:latin typeface="Bell MT" panose="02020503060305020303" pitchFamily="18" charset="0"/>
              </a:rPr>
              <a:t>123 member nations</a:t>
            </a:r>
          </a:p>
          <a:p>
            <a:pPr>
              <a:lnSpc>
                <a:spcPct val="90000"/>
              </a:lnSpc>
            </a:pPr>
            <a:r>
              <a:rPr lang="en-US" altLang="en-US" sz="2400">
                <a:latin typeface="Bell MT" panose="02020503060305020303" pitchFamily="18" charset="0"/>
              </a:rPr>
              <a:t>World Trade Organization (WTO), takes over from GATT in 1995)</a:t>
            </a:r>
          </a:p>
          <a:p>
            <a:pPr>
              <a:lnSpc>
                <a:spcPct val="90000"/>
              </a:lnSpc>
            </a:pPr>
            <a:r>
              <a:rPr lang="en-US" altLang="en-US" sz="2400">
                <a:latin typeface="Bell MT" panose="02020503060305020303" pitchFamily="18" charset="0"/>
              </a:rPr>
              <a:t>Global corporations expand, treat globe as single market</a:t>
            </a:r>
          </a:p>
          <a:p>
            <a:pPr lvl="1">
              <a:lnSpc>
                <a:spcPct val="90000"/>
              </a:lnSpc>
            </a:pPr>
            <a:r>
              <a:rPr lang="en-US" altLang="en-US">
                <a:latin typeface="Bell MT" panose="02020503060305020303" pitchFamily="18" charset="0"/>
              </a:rPr>
              <a:t>Decentralize as necessary to take maximum advantage of regional markets, labor pools, taxation policies</a:t>
            </a:r>
          </a:p>
          <a:p>
            <a:pPr>
              <a:lnSpc>
                <a:spcPct val="90000"/>
              </a:lnSpc>
            </a:pPr>
            <a:r>
              <a:rPr lang="en-US" altLang="en-US" sz="2400">
                <a:latin typeface="Bell MT" panose="02020503060305020303" pitchFamily="18" charset="0"/>
              </a:rPr>
              <a:t>Implications for exploitation of human and natural resources</a:t>
            </a:r>
          </a:p>
        </p:txBody>
      </p:sp>
    </p:spTree>
    <p:extLst>
      <p:ext uri="{BB962C8B-B14F-4D97-AF65-F5344CB8AC3E}">
        <p14:creationId xmlns:p14="http://schemas.microsoft.com/office/powerpoint/2010/main" val="3838906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en-US" altLang="en-US" dirty="0">
                <a:latin typeface="Bell MT" panose="02020503060305020303" pitchFamily="18" charset="0"/>
              </a:rPr>
              <a:t>Washington Consensus</a:t>
            </a:r>
          </a:p>
        </p:txBody>
      </p:sp>
      <p:sp>
        <p:nvSpPr>
          <p:cNvPr id="11267" name="Rectangle 3"/>
          <p:cNvSpPr>
            <a:spLocks noGrp="1" noChangeArrowheads="1"/>
          </p:cNvSpPr>
          <p:nvPr>
            <p:ph type="body" idx="1"/>
          </p:nvPr>
        </p:nvSpPr>
        <p:spPr/>
        <p:txBody>
          <a:bodyPr/>
          <a:lstStyle/>
          <a:p>
            <a:pPr>
              <a:lnSpc>
                <a:spcPct val="80000"/>
              </a:lnSpc>
            </a:pPr>
            <a:r>
              <a:rPr lang="en-US" altLang="en-US">
                <a:latin typeface="Bell MT" panose="02020503060305020303" pitchFamily="18" charset="0"/>
              </a:rPr>
              <a:t>Reform prescriptions for developing countries in economic crisis</a:t>
            </a:r>
          </a:p>
          <a:p>
            <a:pPr lvl="1">
              <a:lnSpc>
                <a:spcPct val="80000"/>
              </a:lnSpc>
            </a:pPr>
            <a:r>
              <a:rPr lang="en-US" altLang="en-US">
                <a:latin typeface="Bell MT" panose="02020503060305020303" pitchFamily="18" charset="0"/>
              </a:rPr>
              <a:t>Fiscal discipline – no/low deficits</a:t>
            </a:r>
          </a:p>
          <a:p>
            <a:pPr lvl="1">
              <a:lnSpc>
                <a:spcPct val="80000"/>
              </a:lnSpc>
            </a:pPr>
            <a:r>
              <a:rPr lang="en-US" altLang="en-US">
                <a:latin typeface="Bell MT" panose="02020503060305020303" pitchFamily="18" charset="0"/>
              </a:rPr>
              <a:t>Redirection of public spending towards pro-growth areas</a:t>
            </a:r>
          </a:p>
          <a:p>
            <a:pPr lvl="1">
              <a:lnSpc>
                <a:spcPct val="80000"/>
              </a:lnSpc>
            </a:pPr>
            <a:r>
              <a:rPr lang="en-US" altLang="en-US">
                <a:latin typeface="Bell MT" panose="02020503060305020303" pitchFamily="18" charset="0"/>
              </a:rPr>
              <a:t>Tax reform</a:t>
            </a:r>
          </a:p>
          <a:p>
            <a:pPr lvl="1">
              <a:lnSpc>
                <a:spcPct val="80000"/>
              </a:lnSpc>
            </a:pPr>
            <a:r>
              <a:rPr lang="en-US" altLang="en-US">
                <a:latin typeface="Bell MT" panose="02020503060305020303" pitchFamily="18" charset="0"/>
              </a:rPr>
              <a:t>Market interest rates</a:t>
            </a:r>
          </a:p>
          <a:p>
            <a:pPr lvl="1">
              <a:lnSpc>
                <a:spcPct val="80000"/>
              </a:lnSpc>
            </a:pPr>
            <a:r>
              <a:rPr lang="en-US" altLang="en-US">
                <a:latin typeface="Bell MT" panose="02020503060305020303" pitchFamily="18" charset="0"/>
              </a:rPr>
              <a:t>Competitive exchange rates</a:t>
            </a:r>
          </a:p>
          <a:p>
            <a:pPr lvl="1">
              <a:lnSpc>
                <a:spcPct val="80000"/>
              </a:lnSpc>
            </a:pPr>
            <a:r>
              <a:rPr lang="en-US" altLang="en-US">
                <a:latin typeface="Bell MT" panose="02020503060305020303" pitchFamily="18" charset="0"/>
              </a:rPr>
              <a:t>Lower trade barriers</a:t>
            </a:r>
          </a:p>
          <a:p>
            <a:pPr lvl="1">
              <a:lnSpc>
                <a:spcPct val="80000"/>
              </a:lnSpc>
            </a:pPr>
            <a:r>
              <a:rPr lang="en-US" altLang="en-US">
                <a:latin typeface="Bell MT" panose="02020503060305020303" pitchFamily="18" charset="0"/>
              </a:rPr>
              <a:t>Lower barriers to FDI (foreign direct investment)</a:t>
            </a:r>
          </a:p>
          <a:p>
            <a:pPr lvl="1">
              <a:lnSpc>
                <a:spcPct val="80000"/>
              </a:lnSpc>
            </a:pPr>
            <a:r>
              <a:rPr lang="en-US" altLang="en-US">
                <a:latin typeface="Bell MT" panose="02020503060305020303" pitchFamily="18" charset="0"/>
              </a:rPr>
              <a:t>Privatize state industries</a:t>
            </a:r>
          </a:p>
          <a:p>
            <a:pPr lvl="1">
              <a:lnSpc>
                <a:spcPct val="80000"/>
              </a:lnSpc>
            </a:pPr>
            <a:r>
              <a:rPr lang="en-US" altLang="en-US">
                <a:latin typeface="Bell MT" panose="02020503060305020303" pitchFamily="18" charset="0"/>
              </a:rPr>
              <a:t>Deregulation</a:t>
            </a:r>
          </a:p>
          <a:p>
            <a:pPr lvl="1">
              <a:lnSpc>
                <a:spcPct val="80000"/>
              </a:lnSpc>
            </a:pPr>
            <a:r>
              <a:rPr lang="en-US" altLang="en-US">
                <a:latin typeface="Bell MT" panose="02020503060305020303" pitchFamily="18" charset="0"/>
              </a:rPr>
              <a:t>Legal support for property rights</a:t>
            </a:r>
          </a:p>
        </p:txBody>
      </p:sp>
    </p:spTree>
    <p:extLst>
      <p:ext uri="{BB962C8B-B14F-4D97-AF65-F5344CB8AC3E}">
        <p14:creationId xmlns:p14="http://schemas.microsoft.com/office/powerpoint/2010/main" val="4073064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a:r>
              <a:rPr lang="en-US" altLang="en-US" dirty="0">
                <a:latin typeface="Bell MT" panose="02020503060305020303" pitchFamily="18" charset="0"/>
              </a:rPr>
              <a:t>Economic Growth in Asia</a:t>
            </a:r>
          </a:p>
        </p:txBody>
      </p:sp>
      <p:sp>
        <p:nvSpPr>
          <p:cNvPr id="4099" name="Rectangle 3"/>
          <p:cNvSpPr>
            <a:spLocks noGrp="1" noChangeArrowheads="1"/>
          </p:cNvSpPr>
          <p:nvPr>
            <p:ph type="body" idx="1"/>
          </p:nvPr>
        </p:nvSpPr>
        <p:spPr/>
        <p:txBody>
          <a:bodyPr/>
          <a:lstStyle/>
          <a:p>
            <a:r>
              <a:rPr lang="en-US" altLang="en-US">
                <a:latin typeface="Bell MT" panose="02020503060305020303" pitchFamily="18" charset="0"/>
              </a:rPr>
              <a:t>Japan benefits from Marshall Plan, treaty limitations on defense spending</a:t>
            </a:r>
          </a:p>
          <a:p>
            <a:r>
              <a:rPr lang="en-US" altLang="en-US">
                <a:latin typeface="Bell MT" panose="02020503060305020303" pitchFamily="18" charset="0"/>
              </a:rPr>
              <a:t>Massive postwar economic expansion, slowed in 1990s</a:t>
            </a:r>
          </a:p>
          <a:p>
            <a:r>
              <a:rPr lang="en-US" altLang="en-US">
                <a:latin typeface="Bell MT" panose="02020503060305020303" pitchFamily="18" charset="0"/>
              </a:rPr>
              <a:t>China integrates elements of market economy, benefits from huge cheap labor pool</a:t>
            </a:r>
          </a:p>
          <a:p>
            <a:r>
              <a:rPr lang="en-US" altLang="en-US">
                <a:latin typeface="Bell MT" panose="02020503060305020303" pitchFamily="18" charset="0"/>
              </a:rPr>
              <a:t>But interrelated economies fragile, financial crisis in 1997</a:t>
            </a:r>
          </a:p>
          <a:p>
            <a:endParaRPr lang="en-US" altLang="en-US">
              <a:latin typeface="Bell MT" panose="02020503060305020303" pitchFamily="18" charset="0"/>
            </a:endParaRPr>
          </a:p>
        </p:txBody>
      </p:sp>
    </p:spTree>
    <p:extLst>
      <p:ext uri="{BB962C8B-B14F-4D97-AF65-F5344CB8AC3E}">
        <p14:creationId xmlns:p14="http://schemas.microsoft.com/office/powerpoint/2010/main" val="2713437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a:r>
              <a:rPr lang="en-US" altLang="en-US" dirty="0">
                <a:latin typeface="Bell MT" panose="02020503060305020303" pitchFamily="18" charset="0"/>
              </a:rPr>
              <a:t>Trading Blocs</a:t>
            </a:r>
          </a:p>
        </p:txBody>
      </p:sp>
      <p:sp>
        <p:nvSpPr>
          <p:cNvPr id="5123" name="Rectangle 3"/>
          <p:cNvSpPr>
            <a:spLocks noGrp="1" noChangeArrowheads="1"/>
          </p:cNvSpPr>
          <p:nvPr>
            <p:ph type="body" idx="1"/>
          </p:nvPr>
        </p:nvSpPr>
        <p:spPr/>
        <p:txBody>
          <a:bodyPr/>
          <a:lstStyle/>
          <a:p>
            <a:r>
              <a:rPr lang="en-US" altLang="en-US" sz="2400">
                <a:latin typeface="Bell MT" panose="02020503060305020303" pitchFamily="18" charset="0"/>
              </a:rPr>
              <a:t>European Union</a:t>
            </a:r>
          </a:p>
          <a:p>
            <a:pPr lvl="1"/>
            <a:r>
              <a:rPr lang="en-US" altLang="en-US">
                <a:latin typeface="Bell MT" panose="02020503060305020303" pitchFamily="18" charset="0"/>
              </a:rPr>
              <a:t>Six nations when formed in 1957</a:t>
            </a:r>
          </a:p>
          <a:p>
            <a:pPr lvl="1"/>
            <a:r>
              <a:rPr lang="en-US" altLang="en-US">
                <a:latin typeface="Bell MT" panose="02020503060305020303" pitchFamily="18" charset="0"/>
              </a:rPr>
              <a:t>Maastricht Treaty of 1993: moving toward political integration</a:t>
            </a:r>
          </a:p>
          <a:p>
            <a:r>
              <a:rPr lang="en-US" altLang="en-US" sz="2400">
                <a:latin typeface="Bell MT" panose="02020503060305020303" pitchFamily="18" charset="0"/>
              </a:rPr>
              <a:t>Organization of Petroleum Exporting Countries (OPEC)</a:t>
            </a:r>
          </a:p>
          <a:p>
            <a:pPr lvl="1"/>
            <a:r>
              <a:rPr lang="en-US" altLang="en-US">
                <a:latin typeface="Bell MT" panose="02020503060305020303" pitchFamily="18" charset="0"/>
              </a:rPr>
              <a:t>Established 1960, dominated by Arab and Muslim countries</a:t>
            </a:r>
          </a:p>
          <a:p>
            <a:pPr lvl="1"/>
            <a:r>
              <a:rPr lang="en-US" altLang="en-US">
                <a:latin typeface="Bell MT" panose="02020503060305020303" pitchFamily="18" charset="0"/>
              </a:rPr>
              <a:t>Used economic might to place embargo on US oil, 1973-1975</a:t>
            </a:r>
          </a:p>
          <a:p>
            <a:r>
              <a:rPr lang="en-US" altLang="en-US" sz="2400">
                <a:latin typeface="Bell MT" panose="02020503060305020303" pitchFamily="18" charset="0"/>
              </a:rPr>
              <a:t>Association of Southeast Asian Nations (ASEAN)</a:t>
            </a:r>
          </a:p>
          <a:p>
            <a:r>
              <a:rPr lang="en-US" altLang="en-US" sz="2400">
                <a:latin typeface="Bell MT" panose="02020503060305020303" pitchFamily="18" charset="0"/>
              </a:rPr>
              <a:t>North American Free Trade Agreement (NAFTA)</a:t>
            </a:r>
          </a:p>
        </p:txBody>
      </p:sp>
    </p:spTree>
    <p:extLst>
      <p:ext uri="{BB962C8B-B14F-4D97-AF65-F5344CB8AC3E}">
        <p14:creationId xmlns:p14="http://schemas.microsoft.com/office/powerpoint/2010/main" val="2755761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a:r>
              <a:rPr lang="en-US" altLang="en-US" sz="4000" dirty="0">
                <a:latin typeface="Bell MT" panose="02020503060305020303" pitchFamily="18" charset="0"/>
              </a:rPr>
              <a:t>Consumption and Cultural Interaction</a:t>
            </a:r>
          </a:p>
        </p:txBody>
      </p:sp>
      <p:sp>
        <p:nvSpPr>
          <p:cNvPr id="6147" name="Rectangle 3"/>
          <p:cNvSpPr>
            <a:spLocks noGrp="1" noChangeArrowheads="1"/>
          </p:cNvSpPr>
          <p:nvPr>
            <p:ph type="body" idx="1"/>
          </p:nvPr>
        </p:nvSpPr>
        <p:spPr/>
        <p:txBody>
          <a:bodyPr/>
          <a:lstStyle/>
          <a:p>
            <a:r>
              <a:rPr lang="en-US" altLang="en-US">
                <a:latin typeface="Bell MT" panose="02020503060305020303" pitchFamily="18" charset="0"/>
              </a:rPr>
              <a:t>“Americanization” or “McDonaldization” </a:t>
            </a:r>
          </a:p>
          <a:p>
            <a:pPr lvl="1"/>
            <a:r>
              <a:rPr lang="en-US" altLang="en-US">
                <a:latin typeface="Bell MT" panose="02020503060305020303" pitchFamily="18" charset="0"/>
              </a:rPr>
              <a:t>American culture exported</a:t>
            </a:r>
          </a:p>
          <a:p>
            <a:r>
              <a:rPr lang="en-US" altLang="en-US">
                <a:latin typeface="Bell MT" panose="02020503060305020303" pitchFamily="18" charset="0"/>
              </a:rPr>
              <a:t>Yet cultural borrowings from non-American societies</a:t>
            </a:r>
          </a:p>
          <a:p>
            <a:r>
              <a:rPr lang="en-US" altLang="en-US">
                <a:latin typeface="Bell MT" panose="02020503060305020303" pitchFamily="18" charset="0"/>
              </a:rPr>
              <a:t>English language becomes predominant</a:t>
            </a:r>
          </a:p>
          <a:p>
            <a:pPr lvl="1"/>
            <a:r>
              <a:rPr lang="en-US" altLang="en-US">
                <a:latin typeface="Bell MT" panose="02020503060305020303" pitchFamily="18" charset="0"/>
              </a:rPr>
              <a:t>Influence of British colonialism, America, the Internet</a:t>
            </a:r>
          </a:p>
        </p:txBody>
      </p:sp>
    </p:spTree>
    <p:extLst>
      <p:ext uri="{BB962C8B-B14F-4D97-AF65-F5344CB8AC3E}">
        <p14:creationId xmlns:p14="http://schemas.microsoft.com/office/powerpoint/2010/main" val="2278119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altLang="en-US" dirty="0">
                <a:latin typeface="Bell MT" panose="02020503060305020303" pitchFamily="18" charset="0"/>
              </a:rPr>
              <a:t>Jihad vs. McWorld</a:t>
            </a:r>
          </a:p>
        </p:txBody>
      </p:sp>
      <p:sp>
        <p:nvSpPr>
          <p:cNvPr id="19459" name="Rectangle 3"/>
          <p:cNvSpPr>
            <a:spLocks noGrp="1" noChangeArrowheads="1"/>
          </p:cNvSpPr>
          <p:nvPr>
            <p:ph type="body" idx="1"/>
          </p:nvPr>
        </p:nvSpPr>
        <p:spPr/>
        <p:txBody>
          <a:bodyPr/>
          <a:lstStyle/>
          <a:p>
            <a:pPr>
              <a:lnSpc>
                <a:spcPct val="90000"/>
              </a:lnSpc>
            </a:pPr>
            <a:r>
              <a:rPr lang="en-US" altLang="en-US">
                <a:latin typeface="Bell MT" panose="02020503060305020303" pitchFamily="18" charset="0"/>
              </a:rPr>
              <a:t>Title from an article and book by political theorist Benjamin Barber.  Reflects his argument that future conflict will be between the forces of globalism and tribalism.</a:t>
            </a:r>
          </a:p>
          <a:p>
            <a:pPr lvl="1">
              <a:lnSpc>
                <a:spcPct val="90000"/>
              </a:lnSpc>
            </a:pPr>
            <a:r>
              <a:rPr lang="en-US" altLang="en-US">
                <a:latin typeface="Bell MT" panose="02020503060305020303" pitchFamily="18" charset="0"/>
              </a:rPr>
              <a:t>Barber argues that globalism is primarily the spread of traditionally Western (American) values of democracy, capitalism, consumerism, etc… and as globalism, or “McWorld”, reaches deeper and deeper into more places it sparks a reaction against it with the intent of stopping the erosion of local values.</a:t>
            </a:r>
          </a:p>
        </p:txBody>
      </p:sp>
    </p:spTree>
    <p:extLst>
      <p:ext uri="{BB962C8B-B14F-4D97-AF65-F5344CB8AC3E}">
        <p14:creationId xmlns:p14="http://schemas.microsoft.com/office/powerpoint/2010/main" val="458049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altLang="en-US" dirty="0">
                <a:latin typeface="Bell MT" panose="02020503060305020303" pitchFamily="18" charset="0"/>
              </a:rPr>
              <a:t>Jihad vs. McWorld</a:t>
            </a:r>
          </a:p>
        </p:txBody>
      </p:sp>
      <p:sp>
        <p:nvSpPr>
          <p:cNvPr id="20483" name="Rectangle 3"/>
          <p:cNvSpPr>
            <a:spLocks noGrp="1" noChangeArrowheads="1"/>
          </p:cNvSpPr>
          <p:nvPr>
            <p:ph type="body" sz="half" idx="2"/>
          </p:nvPr>
        </p:nvSpPr>
        <p:spPr>
          <a:xfrm>
            <a:off x="6176964" y="1600201"/>
            <a:ext cx="4033837" cy="4525963"/>
          </a:xfrm>
        </p:spPr>
        <p:txBody>
          <a:bodyPr/>
          <a:lstStyle/>
          <a:p>
            <a:pPr>
              <a:lnSpc>
                <a:spcPct val="90000"/>
              </a:lnSpc>
            </a:pPr>
            <a:r>
              <a:rPr lang="en-US" altLang="en-US" dirty="0">
                <a:latin typeface="Bell MT" panose="02020503060305020303" pitchFamily="18" charset="0"/>
              </a:rPr>
              <a:t>Short clip on </a:t>
            </a:r>
            <a:r>
              <a:rPr lang="en-US" altLang="en-US" dirty="0" err="1">
                <a:latin typeface="Bell MT" panose="02020503060305020303" pitchFamily="18" charset="0"/>
              </a:rPr>
              <a:t>Sayyid</a:t>
            </a:r>
            <a:r>
              <a:rPr lang="en-US" altLang="en-US" dirty="0">
                <a:latin typeface="Bell MT" panose="02020503060305020303" pitchFamily="18" charset="0"/>
              </a:rPr>
              <a:t> </a:t>
            </a:r>
            <a:r>
              <a:rPr lang="en-US" altLang="en-US" dirty="0" err="1">
                <a:latin typeface="Bell MT" panose="02020503060305020303" pitchFamily="18" charset="0"/>
              </a:rPr>
              <a:t>Qutb</a:t>
            </a:r>
            <a:r>
              <a:rPr lang="en-US" altLang="en-US" dirty="0">
                <a:latin typeface="Bell MT" panose="02020503060305020303" pitchFamily="18" charset="0"/>
              </a:rPr>
              <a:t> in Greeley, CO from “The Power of Nightmares”</a:t>
            </a:r>
          </a:p>
          <a:p>
            <a:pPr>
              <a:lnSpc>
                <a:spcPct val="90000"/>
              </a:lnSpc>
            </a:pPr>
            <a:endParaRPr lang="en-US" altLang="en-US" dirty="0">
              <a:latin typeface="Bell MT" panose="02020503060305020303" pitchFamily="18" charset="0"/>
            </a:endParaRPr>
          </a:p>
        </p:txBody>
      </p:sp>
      <p:pic>
        <p:nvPicPr>
          <p:cNvPr id="20484" name="Picture 4" descr="mc911[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81200" y="2592389"/>
            <a:ext cx="4033838" cy="2541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14367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a:r>
              <a:rPr lang="en-US" altLang="en-US" dirty="0">
                <a:latin typeface="Bell MT" panose="02020503060305020303" pitchFamily="18" charset="0"/>
              </a:rPr>
              <a:t>International Liberalism</a:t>
            </a:r>
          </a:p>
        </p:txBody>
      </p:sp>
      <p:sp>
        <p:nvSpPr>
          <p:cNvPr id="21507" name="Rectangle 3"/>
          <p:cNvSpPr>
            <a:spLocks noGrp="1" noChangeArrowheads="1"/>
          </p:cNvSpPr>
          <p:nvPr>
            <p:ph type="body" idx="1"/>
          </p:nvPr>
        </p:nvSpPr>
        <p:spPr/>
        <p:txBody>
          <a:bodyPr/>
          <a:lstStyle/>
          <a:p>
            <a:r>
              <a:rPr lang="en-US" altLang="en-US" dirty="0">
                <a:latin typeface="Bell MT" panose="02020503060305020303" pitchFamily="18" charset="0"/>
              </a:rPr>
              <a:t>We return now to the beginning of our course, our discussion of liberalism and liberal values.</a:t>
            </a:r>
          </a:p>
          <a:p>
            <a:pPr lvl="1"/>
            <a:r>
              <a:rPr lang="en-US" altLang="en-US" dirty="0">
                <a:latin typeface="Bell MT" panose="02020503060305020303" pitchFamily="18" charset="0"/>
              </a:rPr>
              <a:t>Reactions against globalism are often reactions against “liberal values” that place individual self-interest and the rights of individual self-expression above others threatening to erode traditional values.</a:t>
            </a:r>
          </a:p>
          <a:p>
            <a:r>
              <a:rPr lang="en-US" altLang="en-US" dirty="0">
                <a:latin typeface="Bell MT" panose="02020503060305020303" pitchFamily="18" charset="0"/>
              </a:rPr>
              <a:t>How do we secure prosperity and find meaning in the modern world?</a:t>
            </a:r>
          </a:p>
        </p:txBody>
      </p:sp>
    </p:spTree>
    <p:extLst>
      <p:ext uri="{BB962C8B-B14F-4D97-AF65-F5344CB8AC3E}">
        <p14:creationId xmlns:p14="http://schemas.microsoft.com/office/powerpoint/2010/main" val="2525542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a:r>
              <a:rPr lang="en-US" altLang="en-US" dirty="0">
                <a:latin typeface="Baskerville Old Face" panose="02020602080505020303" pitchFamily="18" charset="0"/>
              </a:rPr>
              <a:t>Videos on Globalization</a:t>
            </a:r>
          </a:p>
        </p:txBody>
      </p:sp>
      <p:sp>
        <p:nvSpPr>
          <p:cNvPr id="17411" name="Rectangle 3"/>
          <p:cNvSpPr>
            <a:spLocks noGrp="1" noChangeArrowheads="1"/>
          </p:cNvSpPr>
          <p:nvPr>
            <p:ph type="body" idx="1"/>
          </p:nvPr>
        </p:nvSpPr>
        <p:spPr/>
        <p:txBody>
          <a:bodyPr/>
          <a:lstStyle/>
          <a:p>
            <a:r>
              <a:rPr lang="en-US" altLang="en-US">
                <a:latin typeface="Baskerville Old Face" panose="02020602080505020303" pitchFamily="18" charset="0"/>
              </a:rPr>
              <a:t>“Commanding Heights”</a:t>
            </a:r>
          </a:p>
          <a:p>
            <a:endParaRPr lang="en-US" altLang="en-US">
              <a:latin typeface="Baskerville Old Face" panose="02020602080505020303" pitchFamily="18" charset="0"/>
            </a:endParaRPr>
          </a:p>
          <a:p>
            <a:r>
              <a:rPr lang="en-US" altLang="en-US">
                <a:latin typeface="Baskerville Old Face" panose="02020602080505020303" pitchFamily="18" charset="0"/>
              </a:rPr>
              <a:t>“Life and Debt”</a:t>
            </a:r>
          </a:p>
          <a:p>
            <a:endParaRPr lang="en-US" altLang="en-US">
              <a:latin typeface="Baskerville Old Face" panose="02020602080505020303" pitchFamily="18" charset="0"/>
            </a:endParaRPr>
          </a:p>
          <a:p>
            <a:r>
              <a:rPr lang="en-US" altLang="en-US">
                <a:latin typeface="Baskerville Old Face" panose="02020602080505020303" pitchFamily="18" charset="0"/>
              </a:rPr>
              <a:t>“The Power of Nightmares”</a:t>
            </a:r>
          </a:p>
          <a:p>
            <a:endParaRPr lang="en-US" altLang="en-US">
              <a:latin typeface="Baskerville Old Face" panose="02020602080505020303" pitchFamily="18" charset="0"/>
            </a:endParaRPr>
          </a:p>
          <a:p>
            <a:r>
              <a:rPr lang="en-US" altLang="en-US">
                <a:latin typeface="Baskerville Old Face" panose="02020602080505020303" pitchFamily="18" charset="0"/>
              </a:rPr>
              <a:t>Good documentaries if you want to know more.</a:t>
            </a:r>
          </a:p>
        </p:txBody>
      </p:sp>
    </p:spTree>
    <p:extLst>
      <p:ext uri="{BB962C8B-B14F-4D97-AF65-F5344CB8AC3E}">
        <p14:creationId xmlns:p14="http://schemas.microsoft.com/office/powerpoint/2010/main" val="2544136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1771</Words>
  <Application>Microsoft Office PowerPoint</Application>
  <PresentationFormat>Widescreen</PresentationFormat>
  <Paragraphs>202</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Baskerville Old Face</vt:lpstr>
      <vt:lpstr>Bell MT</vt:lpstr>
      <vt:lpstr>Calibri</vt:lpstr>
      <vt:lpstr>Calibri Light</vt:lpstr>
      <vt:lpstr>Office Theme</vt:lpstr>
      <vt:lpstr>Lecture #8: Fundamentals of International Political Economy</vt:lpstr>
      <vt:lpstr>What is IPE?</vt:lpstr>
      <vt:lpstr>Questions confronting Gov’ts</vt:lpstr>
      <vt:lpstr>Comparative Advantage</vt:lpstr>
      <vt:lpstr>Comparative Advantage and Liberalism</vt:lpstr>
      <vt:lpstr>US Trade</vt:lpstr>
      <vt:lpstr>US Trade Deficit</vt:lpstr>
      <vt:lpstr>Balance of trade</vt:lpstr>
      <vt:lpstr>Effects of trade deficit</vt:lpstr>
      <vt:lpstr>China: Currency Manipulator?</vt:lpstr>
      <vt:lpstr>Exchange Rates</vt:lpstr>
      <vt:lpstr>Domestic Political Economy of Exchange Rate Policy</vt:lpstr>
      <vt:lpstr>Fed Funds Rate</vt:lpstr>
      <vt:lpstr>Exchange Rates</vt:lpstr>
      <vt:lpstr>US Exchange Rate</vt:lpstr>
      <vt:lpstr>Impossible Trinity</vt:lpstr>
      <vt:lpstr>Advantages of fixed vs. floating regimes</vt:lpstr>
      <vt:lpstr>There are a whole slew of options from pure fixed to pure float</vt:lpstr>
      <vt:lpstr>Protectionism</vt:lpstr>
      <vt:lpstr>Globalization</vt:lpstr>
      <vt:lpstr>Globalization</vt:lpstr>
      <vt:lpstr>Globalization and the Modern World</vt:lpstr>
      <vt:lpstr>Economic Globalization</vt:lpstr>
      <vt:lpstr>Washington Consensus</vt:lpstr>
      <vt:lpstr>Economic Growth in Asia</vt:lpstr>
      <vt:lpstr>Trading Blocs</vt:lpstr>
      <vt:lpstr>Consumption and Cultural Interaction</vt:lpstr>
      <vt:lpstr>Jihad vs. McWorld</vt:lpstr>
      <vt:lpstr>Jihad vs. McWorld</vt:lpstr>
      <vt:lpstr>International Liberalism</vt:lpstr>
      <vt:lpstr>Videos on Globalization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#8: Fundamentals of International Political Economy</dc:title>
  <dc:creator>Allen Bolar</dc:creator>
  <cp:lastModifiedBy>Allen Bolar</cp:lastModifiedBy>
  <cp:revision>16</cp:revision>
  <dcterms:created xsi:type="dcterms:W3CDTF">2017-04-13T17:47:54Z</dcterms:created>
  <dcterms:modified xsi:type="dcterms:W3CDTF">2017-04-27T05:06:47Z</dcterms:modified>
</cp:coreProperties>
</file>