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1" r:id="rId5"/>
    <p:sldId id="262" r:id="rId6"/>
    <p:sldId id="260" r:id="rId7"/>
    <p:sldId id="273" r:id="rId8"/>
    <p:sldId id="265" r:id="rId9"/>
    <p:sldId id="259" r:id="rId10"/>
    <p:sldId id="257" r:id="rId11"/>
    <p:sldId id="264" r:id="rId12"/>
    <p:sldId id="267" r:id="rId13"/>
    <p:sldId id="270" r:id="rId14"/>
    <p:sldId id="268" r:id="rId15"/>
    <p:sldId id="269" r:id="rId16"/>
    <p:sldId id="266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21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5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9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44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5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1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5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9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01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331D8123-659F-47F4-AF0E-D8EBA72984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22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7468A-C6D2-4544-ACE9-165E49189A1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C0DC7-7EE7-4870-8A72-5F31D7C64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5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ariff" TargetMode="External"/><Relationship Id="rId13" Type="http://schemas.openxmlformats.org/officeDocument/2006/relationships/hyperlink" Target="https://en.wikipedia.org/wiki/Financial_institution" TargetMode="External"/><Relationship Id="rId3" Type="http://schemas.openxmlformats.org/officeDocument/2006/relationships/hyperlink" Target="https://en.wikipedia.org/wiki/Primary_health_care" TargetMode="External"/><Relationship Id="rId7" Type="http://schemas.openxmlformats.org/officeDocument/2006/relationships/hyperlink" Target="https://en.wikipedia.org/wiki/Trade_liberalization" TargetMode="External"/><Relationship Id="rId12" Type="http://schemas.openxmlformats.org/officeDocument/2006/relationships/hyperlink" Target="https://en.wikipedia.org/wiki/Deregulation" TargetMode="External"/><Relationship Id="rId2" Type="http://schemas.openxmlformats.org/officeDocument/2006/relationships/hyperlink" Target="https://en.wikipedia.org/wiki/Fiscal_polic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Exchange_rate" TargetMode="External"/><Relationship Id="rId11" Type="http://schemas.openxmlformats.org/officeDocument/2006/relationships/hyperlink" Target="https://en.wikipedia.org/wiki/State-owned_enterprise" TargetMode="External"/><Relationship Id="rId5" Type="http://schemas.openxmlformats.org/officeDocument/2006/relationships/hyperlink" Target="https://en.wikipedia.org/wiki/Interest_rate" TargetMode="External"/><Relationship Id="rId10" Type="http://schemas.openxmlformats.org/officeDocument/2006/relationships/hyperlink" Target="https://en.wikipedia.org/wiki/Privatization" TargetMode="External"/><Relationship Id="rId4" Type="http://schemas.openxmlformats.org/officeDocument/2006/relationships/hyperlink" Target="https://en.wikipedia.org/wiki/Tax_reform" TargetMode="External"/><Relationship Id="rId9" Type="http://schemas.openxmlformats.org/officeDocument/2006/relationships/hyperlink" Target="https://en.wikipedia.org/wiki/Foreign_direct_investment" TargetMode="External"/><Relationship Id="rId14" Type="http://schemas.openxmlformats.org/officeDocument/2006/relationships/hyperlink" Target="https://en.wikipedia.org/wiki/Property_right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 #9 - More on Globalization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27, 2017</a:t>
            </a:r>
          </a:p>
        </p:txBody>
      </p:sp>
    </p:spTree>
    <p:extLst>
      <p:ext uri="{BB962C8B-B14F-4D97-AF65-F5344CB8AC3E}">
        <p14:creationId xmlns:p14="http://schemas.microsoft.com/office/powerpoint/2010/main" val="51707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Does Globalization aid the poor or the rich?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Those who support globalization argue that the biggest winners are poor workers in poor countries</a:t>
            </a:r>
          </a:p>
          <a:p>
            <a:pPr lvl="1"/>
            <a:r>
              <a:rPr lang="en-US" dirty="0"/>
              <a:t>Cheap labor gets to substitute for more expensive labor in first world</a:t>
            </a:r>
          </a:p>
          <a:p>
            <a:pPr lvl="1"/>
            <a:r>
              <a:rPr lang="en-US" dirty="0"/>
              <a:t>First world investment brings needed capital to poor countries</a:t>
            </a:r>
          </a:p>
          <a:p>
            <a:pPr lvl="1"/>
            <a:r>
              <a:rPr lang="en-US" dirty="0"/>
              <a:t>Poor countries grow more quickly, workers have jobs and rising wages</a:t>
            </a:r>
          </a:p>
          <a:p>
            <a:r>
              <a:rPr lang="en-US" dirty="0"/>
              <a:t>Critics of globalization argue it puts more power in the hands of the wealthy and powerful</a:t>
            </a:r>
          </a:p>
          <a:p>
            <a:pPr lvl="1"/>
            <a:r>
              <a:rPr lang="en-US" dirty="0"/>
              <a:t>By reducing barriers to capital, it gives capital more power and control.</a:t>
            </a:r>
          </a:p>
        </p:txBody>
      </p:sp>
    </p:spTree>
    <p:extLst>
      <p:ext uri="{BB962C8B-B14F-4D97-AF65-F5344CB8AC3E}">
        <p14:creationId xmlns:p14="http://schemas.microsoft.com/office/powerpoint/2010/main" val="20521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Washington Consensus – the model for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hlinkClick r:id="rId2" tooltip="Fiscal policy"/>
              </a:rPr>
              <a:t>Fiscal policy</a:t>
            </a:r>
            <a:r>
              <a:rPr lang="en-US" dirty="0"/>
              <a:t> discipline, with avoidance of large fiscal deficits relative to GDP;</a:t>
            </a:r>
          </a:p>
          <a:p>
            <a:r>
              <a:rPr lang="en-US" dirty="0"/>
              <a:t>Redirection of public spending from subsidies ("especially indiscriminate subsidies") toward broad-based provision of key pro-growth, pro-poor services like primary education, </a:t>
            </a:r>
            <a:r>
              <a:rPr lang="en-US" dirty="0">
                <a:hlinkClick r:id="rId3" tooltip="Primary health care"/>
              </a:rPr>
              <a:t>primary health care</a:t>
            </a:r>
            <a:r>
              <a:rPr lang="en-US" dirty="0"/>
              <a:t> and infrastructure investment;</a:t>
            </a:r>
          </a:p>
          <a:p>
            <a:r>
              <a:rPr lang="en-US" dirty="0">
                <a:hlinkClick r:id="rId4" tooltip="Tax reform"/>
              </a:rPr>
              <a:t>Tax reform</a:t>
            </a:r>
            <a:r>
              <a:rPr lang="en-US" dirty="0"/>
              <a:t>, broadening the tax base and adopting moderate marginal tax rates;</a:t>
            </a:r>
          </a:p>
          <a:p>
            <a:r>
              <a:rPr lang="en-US" dirty="0">
                <a:hlinkClick r:id="rId5" tooltip="Interest rate"/>
              </a:rPr>
              <a:t>Interest rates</a:t>
            </a:r>
            <a:r>
              <a:rPr lang="en-US" dirty="0"/>
              <a:t> that are market determined and positive (but moderate) in real terms;</a:t>
            </a:r>
          </a:p>
          <a:p>
            <a:r>
              <a:rPr lang="en-US" dirty="0"/>
              <a:t>Competitive </a:t>
            </a:r>
            <a:r>
              <a:rPr lang="en-US" dirty="0">
                <a:hlinkClick r:id="rId6" tooltip="Exchange rate"/>
              </a:rPr>
              <a:t>exchange rates</a:t>
            </a:r>
            <a:r>
              <a:rPr lang="en-US" dirty="0"/>
              <a:t>;</a:t>
            </a:r>
          </a:p>
          <a:p>
            <a:r>
              <a:rPr lang="en-US" dirty="0">
                <a:hlinkClick r:id="rId7" tooltip="Trade liberalization"/>
              </a:rPr>
              <a:t>Trade liberalization</a:t>
            </a:r>
            <a:r>
              <a:rPr lang="en-US" dirty="0"/>
              <a:t>: liberalization of imports, with particular emphasis on elimination of quantitative restrictions (licensing, etc.); any trade protection to be provided by low and relatively uniform </a:t>
            </a:r>
            <a:r>
              <a:rPr lang="en-US" dirty="0">
                <a:hlinkClick r:id="rId8" tooltip="Tariff"/>
              </a:rPr>
              <a:t>tariffs</a:t>
            </a:r>
            <a:r>
              <a:rPr lang="en-US" dirty="0"/>
              <a:t>;</a:t>
            </a:r>
          </a:p>
          <a:p>
            <a:r>
              <a:rPr lang="en-US" dirty="0"/>
              <a:t>Liberalization of inward </a:t>
            </a:r>
            <a:r>
              <a:rPr lang="en-US" dirty="0">
                <a:hlinkClick r:id="rId9" tooltip="Foreign direct investment"/>
              </a:rPr>
              <a:t>foreign direct investment</a:t>
            </a:r>
            <a:r>
              <a:rPr lang="en-US" dirty="0"/>
              <a:t>;</a:t>
            </a:r>
          </a:p>
          <a:p>
            <a:r>
              <a:rPr lang="en-US" dirty="0">
                <a:hlinkClick r:id="rId10" tooltip="Privatization"/>
              </a:rPr>
              <a:t>Privatization</a:t>
            </a:r>
            <a:r>
              <a:rPr lang="en-US" dirty="0"/>
              <a:t> of </a:t>
            </a:r>
            <a:r>
              <a:rPr lang="en-US" dirty="0">
                <a:hlinkClick r:id="rId11" tooltip="State-owned enterprise"/>
              </a:rPr>
              <a:t>state enterprises</a:t>
            </a:r>
            <a:r>
              <a:rPr lang="en-US" dirty="0"/>
              <a:t>;</a:t>
            </a:r>
          </a:p>
          <a:p>
            <a:r>
              <a:rPr lang="en-US" dirty="0">
                <a:hlinkClick r:id="rId12" tooltip="Deregulation"/>
              </a:rPr>
              <a:t>Deregulation</a:t>
            </a:r>
            <a:r>
              <a:rPr lang="en-US" dirty="0"/>
              <a:t>: abolition of regulations that impede market entry or restrict competition, except for those justified on safety, environmental and consumer protection grounds, and prudential oversight of </a:t>
            </a:r>
            <a:r>
              <a:rPr lang="en-US" dirty="0">
                <a:hlinkClick r:id="rId13" tooltip="Financial institution"/>
              </a:rPr>
              <a:t>financial institutions</a:t>
            </a:r>
            <a:r>
              <a:rPr lang="en-US" dirty="0"/>
              <a:t>;</a:t>
            </a:r>
          </a:p>
          <a:p>
            <a:r>
              <a:rPr lang="en-US" dirty="0"/>
              <a:t>Legal security for </a:t>
            </a:r>
            <a:r>
              <a:rPr lang="en-US" dirty="0">
                <a:hlinkClick r:id="rId14" tooltip="Property right"/>
              </a:rPr>
              <a:t>property rights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74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Historical Roots of Inequality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913" y="1171575"/>
            <a:ext cx="5238750" cy="45053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Great Divergence – rooted in the industrial revolution</a:t>
            </a:r>
          </a:p>
          <a:p>
            <a:endParaRPr lang="en-US" dirty="0"/>
          </a:p>
          <a:p>
            <a:r>
              <a:rPr lang="en-US" dirty="0"/>
              <a:t>In 1800 per capita incomes were roughly equal in Europe and Asia</a:t>
            </a:r>
          </a:p>
          <a:p>
            <a:r>
              <a:rPr lang="en-US" dirty="0"/>
              <a:t>By 1900 per capita incomes were about ten times higher.</a:t>
            </a:r>
          </a:p>
          <a:p>
            <a:endParaRPr lang="en-US" dirty="0"/>
          </a:p>
          <a:p>
            <a:r>
              <a:rPr lang="en-US" dirty="0"/>
              <a:t>European wealth led to European domination of the world</a:t>
            </a:r>
          </a:p>
        </p:txBody>
      </p:sp>
    </p:spTree>
    <p:extLst>
      <p:ext uri="{BB962C8B-B14F-4D97-AF65-F5344CB8AC3E}">
        <p14:creationId xmlns:p14="http://schemas.microsoft.com/office/powerpoint/2010/main" val="265795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convergence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598" y="987425"/>
            <a:ext cx="508738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Growth rates have generally been much higher in the parts of the world that are much poorer</a:t>
            </a:r>
          </a:p>
          <a:p>
            <a:endParaRPr lang="en-US" dirty="0"/>
          </a:p>
          <a:p>
            <a:r>
              <a:rPr lang="en-US" dirty="0"/>
              <a:t>Is globalization a tool for bringing up incomes in the rest of the world?  Or a tool for continued Western dominance?</a:t>
            </a:r>
          </a:p>
        </p:txBody>
      </p:sp>
    </p:spTree>
    <p:extLst>
      <p:ext uri="{BB962C8B-B14F-4D97-AF65-F5344CB8AC3E}">
        <p14:creationId xmlns:p14="http://schemas.microsoft.com/office/powerpoint/2010/main" val="120647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Poverty and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globalization help poverty and lower inequality, or the opposite?</a:t>
            </a:r>
          </a:p>
          <a:p>
            <a:endParaRPr lang="en-US" dirty="0"/>
          </a:p>
          <a:p>
            <a:r>
              <a:rPr lang="en-US" dirty="0"/>
              <a:t>It’s complicated…you knew it would be right?</a:t>
            </a:r>
          </a:p>
          <a:p>
            <a:pPr lvl="1"/>
            <a:r>
              <a:rPr lang="en-US" dirty="0"/>
              <a:t>Measured poverty does seem to be way down over the last 30 years, especially in Asia (India, China, SE Asia)</a:t>
            </a:r>
          </a:p>
          <a:p>
            <a:pPr lvl="1"/>
            <a:r>
              <a:rPr lang="en-US" dirty="0"/>
              <a:t>But displacement and new economy can make measured effects less than accurate</a:t>
            </a:r>
          </a:p>
          <a:p>
            <a:pPr lvl="2"/>
            <a:r>
              <a:rPr lang="en-US" dirty="0"/>
              <a:t>If you live in a settled village as a subsistence farmer, your wages may be quite low, but you feel more satisfied than in an urban slum</a:t>
            </a:r>
          </a:p>
        </p:txBody>
      </p:sp>
    </p:spTree>
    <p:extLst>
      <p:ext uri="{BB962C8B-B14F-4D97-AF65-F5344CB8AC3E}">
        <p14:creationId xmlns:p14="http://schemas.microsoft.com/office/powerpoint/2010/main" val="39463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Rich and poor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22" y="1754909"/>
            <a:ext cx="7029974" cy="4686649"/>
          </a:xfrm>
        </p:spPr>
      </p:pic>
    </p:spTree>
    <p:extLst>
      <p:ext uri="{BB962C8B-B14F-4D97-AF65-F5344CB8AC3E}">
        <p14:creationId xmlns:p14="http://schemas.microsoft.com/office/powerpoint/2010/main" val="1638846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Sweatshops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679265"/>
            <a:ext cx="6172200" cy="348994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Modern day slavery?</a:t>
            </a:r>
          </a:p>
          <a:p>
            <a:r>
              <a:rPr lang="en-US" dirty="0"/>
              <a:t>Or path to riches?</a:t>
            </a:r>
          </a:p>
          <a:p>
            <a:endParaRPr lang="en-US" dirty="0"/>
          </a:p>
          <a:p>
            <a:r>
              <a:rPr lang="en-US" dirty="0"/>
              <a:t>Provides jobs, but not exactly great conditions or high wages by our standards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9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Globalization and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Capital acquires power over government</a:t>
            </a:r>
          </a:p>
          <a:p>
            <a:pPr lvl="1"/>
            <a:r>
              <a:rPr lang="en-US" dirty="0"/>
              <a:t>You have to live as capital wants to attract and keep capital</a:t>
            </a:r>
          </a:p>
          <a:p>
            <a:pPr lvl="1"/>
            <a:r>
              <a:rPr lang="en-US" dirty="0"/>
              <a:t>Creates regulatory competition</a:t>
            </a:r>
          </a:p>
          <a:p>
            <a:pPr lvl="2"/>
            <a:r>
              <a:rPr lang="en-US" dirty="0"/>
              <a:t>Race to the bottom</a:t>
            </a:r>
          </a:p>
          <a:p>
            <a:r>
              <a:rPr lang="en-US" dirty="0"/>
              <a:t>Governments in smaller (usually poorer) countries lose ability to govern capital and maintain independent policy regimes.</a:t>
            </a:r>
          </a:p>
          <a:p>
            <a:pPr lvl="1"/>
            <a:r>
              <a:rPr lang="en-US" dirty="0"/>
              <a:t>“humiliation” “feeling of weakness” “displacement” “insecurity”</a:t>
            </a:r>
          </a:p>
          <a:p>
            <a:r>
              <a:rPr lang="en-US" dirty="0"/>
              <a:t>“Life and Debt” https://vimeo.com/149178039</a:t>
            </a:r>
          </a:p>
        </p:txBody>
      </p:sp>
    </p:spTree>
    <p:extLst>
      <p:ext uri="{BB962C8B-B14F-4D97-AF65-F5344CB8AC3E}">
        <p14:creationId xmlns:p14="http://schemas.microsoft.com/office/powerpoint/2010/main" val="2419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 of “late-development”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have to compete against established economies</a:t>
            </a:r>
          </a:p>
          <a:p>
            <a:pPr lvl="1"/>
            <a:r>
              <a:rPr lang="en-US" dirty="0"/>
              <a:t>“first-mover advantages”</a:t>
            </a:r>
          </a:p>
          <a:p>
            <a:r>
              <a:rPr lang="en-US" dirty="0"/>
              <a:t>Economics of scale – buying in bulk is cheaper</a:t>
            </a:r>
          </a:p>
          <a:p>
            <a:r>
              <a:rPr lang="en-US" dirty="0"/>
              <a:t>Network effects – silicon valley, Hollywood, for example</a:t>
            </a:r>
          </a:p>
          <a:p>
            <a:r>
              <a:rPr lang="en-US" dirty="0"/>
              <a:t>Investment funds – helps to be close to capital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221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Strategies for dealing with late-development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Protectionism</a:t>
            </a:r>
          </a:p>
          <a:p>
            <a:pPr lvl="1"/>
            <a:r>
              <a:rPr lang="en-US" dirty="0"/>
              <a:t>Protect nascent industries to allow them time to develop</a:t>
            </a:r>
          </a:p>
          <a:p>
            <a:pPr lvl="1"/>
            <a:r>
              <a:rPr lang="en-US" dirty="0"/>
              <a:t>Pursued by both Germany and the USA</a:t>
            </a:r>
          </a:p>
          <a:p>
            <a:pPr lvl="2"/>
            <a:r>
              <a:rPr lang="en-US" dirty="0"/>
              <a:t>Alexander Hamilton pushed in “Report on Manufactures”</a:t>
            </a:r>
          </a:p>
          <a:p>
            <a:r>
              <a:rPr lang="en-US" dirty="0"/>
              <a:t>Downside</a:t>
            </a:r>
          </a:p>
          <a:p>
            <a:pPr lvl="1"/>
            <a:r>
              <a:rPr lang="en-US" dirty="0"/>
              <a:t>Encourages “crony” capitalism, corruption</a:t>
            </a:r>
          </a:p>
          <a:p>
            <a:pPr lvl="1"/>
            <a:r>
              <a:rPr lang="en-US" dirty="0"/>
              <a:t>Encourages inefficiency</a:t>
            </a:r>
          </a:p>
          <a:p>
            <a:pPr lvl="1"/>
            <a:r>
              <a:rPr lang="en-US" dirty="0"/>
              <a:t>Seems not to work</a:t>
            </a:r>
          </a:p>
          <a:p>
            <a:r>
              <a:rPr lang="en-US" dirty="0"/>
              <a:t>Most common model today, export-led growth, structural adjustment</a:t>
            </a:r>
          </a:p>
          <a:p>
            <a:pPr lvl="1"/>
            <a:r>
              <a:rPr lang="en-US" dirty="0"/>
              <a:t>i.e. cheap labor, “sweat-shops”</a:t>
            </a:r>
          </a:p>
          <a:p>
            <a:pPr lvl="1"/>
            <a:r>
              <a:rPr lang="en-US" dirty="0"/>
              <a:t>Creates higher wages, capital investment, then move up the value chain over time</a:t>
            </a:r>
          </a:p>
        </p:txBody>
      </p:sp>
    </p:spTree>
    <p:extLst>
      <p:ext uri="{BB962C8B-B14F-4D97-AF65-F5344CB8AC3E}">
        <p14:creationId xmlns:p14="http://schemas.microsoft.com/office/powerpoint/2010/main" val="3980315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Rule of law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813" y="1143000"/>
            <a:ext cx="6076950" cy="45624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Good governance also seems to be a key component of long-term </a:t>
            </a:r>
          </a:p>
          <a:p>
            <a:pPr lvl="1"/>
            <a:r>
              <a:rPr lang="en-US" dirty="0"/>
              <a:t>Inclusive vs. extractive institutions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745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Institutions Matter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3461"/>
            <a:ext cx="5181600" cy="2915665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37315"/>
            <a:ext cx="5181600" cy="3327957"/>
          </a:xfrm>
        </p:spPr>
      </p:pic>
    </p:spTree>
    <p:extLst>
      <p:ext uri="{BB962C8B-B14F-4D97-AF65-F5344CB8AC3E}">
        <p14:creationId xmlns:p14="http://schemas.microsoft.com/office/powerpoint/2010/main" val="808201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Societies that are “inclusive”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Inclusive political and economic institutions create chance for long-term growth</a:t>
            </a:r>
          </a:p>
          <a:p>
            <a:pPr lvl="1"/>
            <a:r>
              <a:rPr lang="en-US" dirty="0"/>
              <a:t>Allows for innovation, investment, payoffs to education, progress</a:t>
            </a:r>
          </a:p>
          <a:p>
            <a:pPr lvl="1"/>
            <a:r>
              <a:rPr lang="en-US" dirty="0"/>
              <a:t>“winners” can become “losers” and “losers” can become “winners”</a:t>
            </a:r>
          </a:p>
          <a:p>
            <a:pPr lvl="2"/>
            <a:r>
              <a:rPr lang="en-US" dirty="0"/>
              <a:t>Amazon vs. Sears</a:t>
            </a:r>
          </a:p>
          <a:p>
            <a:r>
              <a:rPr lang="en-US" dirty="0"/>
              <a:t>Extractive political and economic institutions encourage “rent-seeking”</a:t>
            </a:r>
          </a:p>
          <a:p>
            <a:pPr lvl="1"/>
            <a:r>
              <a:rPr lang="en-US" dirty="0"/>
              <a:t>Rent-seeking is looking to get a payoff not from innovation but from your position in the system</a:t>
            </a:r>
          </a:p>
          <a:p>
            <a:pPr lvl="1"/>
            <a:r>
              <a:rPr lang="en-US" dirty="0"/>
              <a:t>Winners use their power to stay “winners”, keep status quo</a:t>
            </a:r>
          </a:p>
        </p:txBody>
      </p:sp>
    </p:spTree>
    <p:extLst>
      <p:ext uri="{BB962C8B-B14F-4D97-AF65-F5344CB8AC3E}">
        <p14:creationId xmlns:p14="http://schemas.microsoft.com/office/powerpoint/2010/main" val="357507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Inequality tends towards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inequality grows higher, the payoff to winning becomes greater</a:t>
            </a:r>
          </a:p>
          <a:p>
            <a:pPr lvl="1"/>
            <a:r>
              <a:rPr lang="en-US" dirty="0"/>
              <a:t>Incentive to try to be one of the few winners intensifies, status quo becomes more rigid, economy and politics suffers</a:t>
            </a:r>
          </a:p>
          <a:p>
            <a:pPr lvl="1"/>
            <a:endParaRPr lang="en-US" dirty="0"/>
          </a:p>
          <a:p>
            <a:r>
              <a:rPr lang="en-US" dirty="0"/>
              <a:t>Reasons to be skeptical of long-term future success in China if it fails to politically liberalize.</a:t>
            </a:r>
          </a:p>
        </p:txBody>
      </p:sp>
    </p:spTree>
    <p:extLst>
      <p:ext uri="{BB962C8B-B14F-4D97-AF65-F5344CB8AC3E}">
        <p14:creationId xmlns:p14="http://schemas.microsoft.com/office/powerpoint/2010/main" val="2801660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 in the First World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664" y="1825625"/>
            <a:ext cx="5318671" cy="4351338"/>
          </a:xfrm>
        </p:spPr>
      </p:pic>
    </p:spTree>
    <p:extLst>
      <p:ext uri="{BB962C8B-B14F-4D97-AF65-F5344CB8AC3E}">
        <p14:creationId xmlns:p14="http://schemas.microsoft.com/office/powerpoint/2010/main" val="484545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Inequality in the USA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98" y="1562078"/>
            <a:ext cx="8565160" cy="4728682"/>
          </a:xfrm>
        </p:spPr>
      </p:pic>
    </p:spTree>
    <p:extLst>
      <p:ext uri="{BB962C8B-B14F-4D97-AF65-F5344CB8AC3E}">
        <p14:creationId xmlns:p14="http://schemas.microsoft.com/office/powerpoint/2010/main" val="53213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Gini Index – measure of inequality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695" y="1302004"/>
            <a:ext cx="7139032" cy="5165883"/>
          </a:xfrm>
        </p:spPr>
      </p:pic>
    </p:spTree>
    <p:extLst>
      <p:ext uri="{BB962C8B-B14F-4D97-AF65-F5344CB8AC3E}">
        <p14:creationId xmlns:p14="http://schemas.microsoft.com/office/powerpoint/2010/main" val="237094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Some places doing better than others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95513"/>
            <a:ext cx="5181600" cy="4011561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99692"/>
            <a:ext cx="5181600" cy="4003203"/>
          </a:xfrm>
        </p:spPr>
      </p:pic>
    </p:spTree>
    <p:extLst>
      <p:ext uri="{BB962C8B-B14F-4D97-AF65-F5344CB8AC3E}">
        <p14:creationId xmlns:p14="http://schemas.microsoft.com/office/powerpoint/2010/main" val="1081144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Middle America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61393"/>
            <a:ext cx="5181600" cy="3883001"/>
          </a:xfrm>
        </p:spPr>
      </p:pic>
    </p:spTree>
    <p:extLst>
      <p:ext uri="{BB962C8B-B14F-4D97-AF65-F5344CB8AC3E}">
        <p14:creationId xmlns:p14="http://schemas.microsoft.com/office/powerpoint/2010/main" val="1497566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International Liberalism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latin typeface="Bell MT" panose="02020503060305020303" pitchFamily="18" charset="0"/>
              </a:rPr>
              <a:t>We return now to the beginning of our course, our discussion of liberalism and liberal values.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Bell MT" panose="02020503060305020303" pitchFamily="18" charset="0"/>
              </a:rPr>
              <a:t>Reactions against globalism are often reactions against “liberal values” that place individual self-interest and the rights of individual self-expression above others threatening to erode traditional values.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Bell MT" panose="02020503060305020303" pitchFamily="18" charset="0"/>
              </a:rPr>
              <a:t>But also fears of an atomizing, materialistic, “selfish” culture.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latin typeface="Bell MT" panose="02020503060305020303" pitchFamily="18" charset="0"/>
              </a:rPr>
              <a:t>Loss of community, loss of control, illusion of freedom, triumph of base desires.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latin typeface="Bell MT" panose="02020503060305020303" pitchFamily="18" charset="0"/>
              </a:rPr>
              <a:t>We return to a theme of our course.  How do we secure prosperity and find meaning in the modern world?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latin typeface="Bell MT" panose="02020503060305020303" pitchFamily="18" charset="0"/>
              </a:rPr>
              <a:t>Liberalism has been accused of eroding meaning and fulfilling community for the sake of prosperity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latin typeface="Bell MT" panose="02020503060305020303" pitchFamily="18" charset="0"/>
              </a:rPr>
              <a:t>How do you react to the question, what are you going to do after college?</a:t>
            </a:r>
          </a:p>
        </p:txBody>
      </p:sp>
    </p:spTree>
    <p:extLst>
      <p:ext uri="{BB962C8B-B14F-4D97-AF65-F5344CB8AC3E}">
        <p14:creationId xmlns:p14="http://schemas.microsoft.com/office/powerpoint/2010/main" val="192658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Environmental Impact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Biodiversity under threat: 4500 animal species threatened</a:t>
            </a:r>
          </a:p>
          <a:p>
            <a:r>
              <a:rPr lang="en-US" altLang="en-US">
                <a:latin typeface="Bell MT" panose="02020503060305020303" pitchFamily="18" charset="0"/>
              </a:rPr>
              <a:t>Global warming</a:t>
            </a:r>
          </a:p>
          <a:p>
            <a:pPr lvl="1"/>
            <a:r>
              <a:rPr lang="en-US" altLang="en-US">
                <a:latin typeface="Bell MT" panose="02020503060305020303" pitchFamily="18" charset="0"/>
              </a:rPr>
              <a:t>Greenhouse gases</a:t>
            </a:r>
          </a:p>
          <a:p>
            <a:pPr lvl="1"/>
            <a:r>
              <a:rPr lang="en-US" altLang="en-US">
                <a:latin typeface="Bell MT" panose="02020503060305020303" pitchFamily="18" charset="0"/>
              </a:rPr>
              <a:t>Kyoto accords, 1997</a:t>
            </a:r>
          </a:p>
          <a:p>
            <a:r>
              <a:rPr lang="en-US" altLang="en-US">
                <a:latin typeface="Bell MT" panose="02020503060305020303" pitchFamily="18" charset="0"/>
              </a:rPr>
              <a:t>Human mortality rate declines steadily, several regions work on birth control measures</a:t>
            </a:r>
          </a:p>
          <a:p>
            <a:r>
              <a:rPr lang="en-US" altLang="en-US">
                <a:latin typeface="Bell MT" panose="02020503060305020303" pitchFamily="18" charset="0"/>
              </a:rPr>
              <a:t>“Tragedy of the Commons”</a:t>
            </a:r>
          </a:p>
        </p:txBody>
      </p:sp>
    </p:spTree>
    <p:extLst>
      <p:ext uri="{BB962C8B-B14F-4D97-AF65-F5344CB8AC3E}">
        <p14:creationId xmlns:p14="http://schemas.microsoft.com/office/powerpoint/2010/main" val="884575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Bell MT" panose="02020503060305020303" pitchFamily="18" charset="0"/>
              </a:rPr>
              <a:t>Why Global Warming will be so difficult to stop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C02 emissions linked to prosperity</a:t>
            </a:r>
          </a:p>
          <a:p>
            <a:r>
              <a:rPr lang="en-US" altLang="en-US">
                <a:latin typeface="Bell MT" panose="02020503060305020303" pitchFamily="18" charset="0"/>
              </a:rPr>
              <a:t>Costs are borne now, benefits come later</a:t>
            </a:r>
          </a:p>
          <a:p>
            <a:r>
              <a:rPr lang="en-US" altLang="en-US">
                <a:latin typeface="Bell MT" panose="02020503060305020303" pitchFamily="18" charset="0"/>
              </a:rPr>
              <a:t>Problem is worldwide w/ no one culprit and no one victim</a:t>
            </a:r>
          </a:p>
          <a:p>
            <a:pPr lvl="1"/>
            <a:r>
              <a:rPr lang="en-US" altLang="en-US">
                <a:latin typeface="Bell MT" panose="02020503060305020303" pitchFamily="18" charset="0"/>
              </a:rPr>
              <a:t>Tragedy of the commons</a:t>
            </a:r>
          </a:p>
          <a:p>
            <a:pPr lvl="1"/>
            <a:r>
              <a:rPr lang="en-US" altLang="en-US">
                <a:latin typeface="Bell MT" panose="02020503060305020303" pitchFamily="18" charset="0"/>
              </a:rPr>
              <a:t>Prisoner’s dilemma</a:t>
            </a:r>
          </a:p>
          <a:p>
            <a:pPr lvl="2"/>
            <a:r>
              <a:rPr lang="en-US" altLang="en-US">
                <a:latin typeface="Bell MT" panose="02020503060305020303" pitchFamily="18" charset="0"/>
              </a:rPr>
              <a:t>Rational self-interest leading to suboptimal outcomes</a:t>
            </a:r>
          </a:p>
          <a:p>
            <a:pPr lvl="3"/>
            <a:r>
              <a:rPr lang="en-US" altLang="en-US">
                <a:latin typeface="Bell MT" panose="02020503060305020303" pitchFamily="18" charset="0"/>
              </a:rPr>
              <a:t>Externalities</a:t>
            </a:r>
          </a:p>
          <a:p>
            <a:pPr lvl="3"/>
            <a:r>
              <a:rPr lang="en-US" altLang="en-US">
                <a:latin typeface="Bell MT" panose="02020503060305020303" pitchFamily="18" charset="0"/>
              </a:rPr>
              <a:t>population</a:t>
            </a:r>
          </a:p>
        </p:txBody>
      </p:sp>
    </p:spTree>
    <p:extLst>
      <p:ext uri="{BB962C8B-B14F-4D97-AF65-F5344CB8AC3E}">
        <p14:creationId xmlns:p14="http://schemas.microsoft.com/office/powerpoint/2010/main" val="2892183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>
                <a:latin typeface="Bell MT" panose="02020503060305020303" pitchFamily="18" charset="0"/>
              </a:rPr>
              <a:t>Population for Areas of the World, 1900 – 2050</a:t>
            </a:r>
          </a:p>
        </p:txBody>
      </p:sp>
      <p:pic>
        <p:nvPicPr>
          <p:cNvPr id="7171" name="Picture 3" descr="ben06937_t4001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2000" y="1905001"/>
            <a:ext cx="8178800" cy="3014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784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world_population_1050_to_2050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92114"/>
            <a:ext cx="8229600" cy="5616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806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Global Diseases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Bell MT" panose="02020503060305020303" pitchFamily="18" charset="0"/>
              </a:rPr>
              <a:t>Disease has always played an important role in the development of human communities</a:t>
            </a:r>
          </a:p>
          <a:p>
            <a:r>
              <a:rPr lang="en-US" altLang="en-US">
                <a:latin typeface="Bell MT" panose="02020503060305020303" pitchFamily="18" charset="0"/>
              </a:rPr>
              <a:t>1978 UN called for end to all infectious diseases by 2000 – unrealistic goal</a:t>
            </a:r>
          </a:p>
          <a:p>
            <a:r>
              <a:rPr lang="en-US" altLang="en-US">
                <a:latin typeface="Bell MT" panose="02020503060305020303" pitchFamily="18" charset="0"/>
              </a:rPr>
              <a:t>Ancient diseases TB and malaria on the rise</a:t>
            </a:r>
          </a:p>
          <a:p>
            <a:r>
              <a:rPr lang="en-US" altLang="en-US">
                <a:latin typeface="Bell MT" panose="02020503060305020303" pitchFamily="18" charset="0"/>
              </a:rPr>
              <a:t>New diseases Ebola and AIDS</a:t>
            </a:r>
          </a:p>
          <a:p>
            <a:r>
              <a:rPr lang="en-US" altLang="en-US">
                <a:latin typeface="Bell MT" panose="02020503060305020303" pitchFamily="18" charset="0"/>
              </a:rPr>
              <a:t>Threat throughout the world but has struck the developing world the hardest</a:t>
            </a:r>
          </a:p>
        </p:txBody>
      </p:sp>
    </p:spTree>
    <p:extLst>
      <p:ext uri="{BB962C8B-B14F-4D97-AF65-F5344CB8AC3E}">
        <p14:creationId xmlns:p14="http://schemas.microsoft.com/office/powerpoint/2010/main" val="258460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975</Words>
  <Application>Microsoft Office PowerPoint</Application>
  <PresentationFormat>Widescreen</PresentationFormat>
  <Paragraphs>124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Bell MT</vt:lpstr>
      <vt:lpstr>Calibri</vt:lpstr>
      <vt:lpstr>Calibri Light</vt:lpstr>
      <vt:lpstr>Office Theme</vt:lpstr>
      <vt:lpstr>Lecture #9 - More on Globalization</vt:lpstr>
      <vt:lpstr>Does Globalization aid the poor or the rich?</vt:lpstr>
      <vt:lpstr>Washington Consensus – the model for development</vt:lpstr>
      <vt:lpstr>Historical Roots of Inequality</vt:lpstr>
      <vt:lpstr>The great convergence</vt:lpstr>
      <vt:lpstr>Poverty and inequality</vt:lpstr>
      <vt:lpstr>Rich and poor</vt:lpstr>
      <vt:lpstr>Sweatshops</vt:lpstr>
      <vt:lpstr>Globalization and Government</vt:lpstr>
      <vt:lpstr>Problems of “late-development”</vt:lpstr>
      <vt:lpstr>Strategies for dealing with late-development</vt:lpstr>
      <vt:lpstr>Rule of law</vt:lpstr>
      <vt:lpstr>Institutions Matter</vt:lpstr>
      <vt:lpstr>Societies that are “inclusive”</vt:lpstr>
      <vt:lpstr>Inequality tends towards extraction</vt:lpstr>
      <vt:lpstr>Problems in the First World</vt:lpstr>
      <vt:lpstr>Inequality in the USA</vt:lpstr>
      <vt:lpstr>Gini Index – measure of inequality</vt:lpstr>
      <vt:lpstr>Some places doing better than others</vt:lpstr>
      <vt:lpstr>Middle America</vt:lpstr>
      <vt:lpstr>International Liberalism</vt:lpstr>
      <vt:lpstr>Environmental Impact</vt:lpstr>
      <vt:lpstr>Why Global Warming will be so difficult to stop</vt:lpstr>
      <vt:lpstr>Population for Areas of the World, 1900 – 2050</vt:lpstr>
      <vt:lpstr>PowerPoint Presentation</vt:lpstr>
      <vt:lpstr>Global Diseases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on Globalization</dc:title>
  <dc:creator>Allen Bolar</dc:creator>
  <cp:lastModifiedBy>Allen Bolar</cp:lastModifiedBy>
  <cp:revision>13</cp:revision>
  <dcterms:created xsi:type="dcterms:W3CDTF">2017-04-27T17:36:24Z</dcterms:created>
  <dcterms:modified xsi:type="dcterms:W3CDTF">2017-05-02T20:29:46Z</dcterms:modified>
</cp:coreProperties>
</file>